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60" r:id="rId5"/>
    <p:sldId id="266" r:id="rId6"/>
    <p:sldId id="267" r:id="rId7"/>
    <p:sldId id="269" r:id="rId8"/>
    <p:sldId id="263" r:id="rId9"/>
    <p:sldId id="265"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Zveze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787178498005849"/>
          <c:y val="0.20024656371256555"/>
          <c:w val="0.78305014889114011"/>
          <c:h val="0.67262606280440373"/>
        </c:manualLayout>
      </c:layout>
      <c:pie3DChart>
        <c:varyColors val="1"/>
        <c:ser>
          <c:idx val="0"/>
          <c:order val="0"/>
          <c:explosion val="49"/>
          <c:dPt>
            <c:idx val="0"/>
            <c:bubble3D val="0"/>
            <c:spPr>
              <a:gradFill rotWithShape="1">
                <a:gsLst>
                  <a:gs pos="0">
                    <a:schemeClr val="accent5">
                      <a:shade val="53000"/>
                      <a:tint val="98000"/>
                      <a:satMod val="110000"/>
                      <a:lumMod val="104000"/>
                    </a:schemeClr>
                  </a:gs>
                  <a:gs pos="69000">
                    <a:schemeClr val="accent5">
                      <a:shade val="53000"/>
                      <a:shade val="88000"/>
                      <a:satMod val="130000"/>
                      <a:lumMod val="92000"/>
                    </a:schemeClr>
                  </a:gs>
                  <a:gs pos="100000">
                    <a:schemeClr val="accent5">
                      <a:shade val="53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1-A957-4DE8-AA69-5ED38758CEB4}"/>
              </c:ext>
            </c:extLst>
          </c:dPt>
          <c:dPt>
            <c:idx val="1"/>
            <c:bubble3D val="0"/>
            <c:spPr>
              <a:gradFill rotWithShape="1">
                <a:gsLst>
                  <a:gs pos="0">
                    <a:schemeClr val="accent5">
                      <a:shade val="76000"/>
                      <a:tint val="98000"/>
                      <a:satMod val="110000"/>
                      <a:lumMod val="104000"/>
                    </a:schemeClr>
                  </a:gs>
                  <a:gs pos="69000">
                    <a:schemeClr val="accent5">
                      <a:shade val="76000"/>
                      <a:shade val="88000"/>
                      <a:satMod val="130000"/>
                      <a:lumMod val="92000"/>
                    </a:schemeClr>
                  </a:gs>
                  <a:gs pos="100000">
                    <a:schemeClr val="accent5">
                      <a:shade val="76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3-A957-4DE8-AA69-5ED38758CEB4}"/>
              </c:ext>
            </c:extLst>
          </c:dPt>
          <c:dPt>
            <c:idx val="2"/>
            <c:bubble3D val="0"/>
            <c:spPr>
              <a:gradFill rotWithShape="1">
                <a:gsLst>
                  <a:gs pos="0">
                    <a:schemeClr val="accent5">
                      <a:tint val="98000"/>
                      <a:satMod val="110000"/>
                      <a:lumMod val="104000"/>
                    </a:schemeClr>
                  </a:gs>
                  <a:gs pos="69000">
                    <a:schemeClr val="accent5">
                      <a:shade val="88000"/>
                      <a:satMod val="130000"/>
                      <a:lumMod val="92000"/>
                    </a:schemeClr>
                  </a:gs>
                  <a:gs pos="100000">
                    <a:schemeClr val="accent5">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5-A957-4DE8-AA69-5ED38758CEB4}"/>
              </c:ext>
            </c:extLst>
          </c:dPt>
          <c:dPt>
            <c:idx val="3"/>
            <c:bubble3D val="0"/>
            <c:spPr>
              <a:gradFill rotWithShape="1">
                <a:gsLst>
                  <a:gs pos="0">
                    <a:schemeClr val="accent5">
                      <a:tint val="77000"/>
                      <a:tint val="98000"/>
                      <a:satMod val="110000"/>
                      <a:lumMod val="104000"/>
                    </a:schemeClr>
                  </a:gs>
                  <a:gs pos="69000">
                    <a:schemeClr val="accent5">
                      <a:tint val="77000"/>
                      <a:shade val="88000"/>
                      <a:satMod val="130000"/>
                      <a:lumMod val="92000"/>
                    </a:schemeClr>
                  </a:gs>
                  <a:gs pos="100000">
                    <a:schemeClr val="accent5">
                      <a:tint val="77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7-A957-4DE8-AA69-5ED38758CEB4}"/>
              </c:ext>
            </c:extLst>
          </c:dPt>
          <c:dPt>
            <c:idx val="4"/>
            <c:bubble3D val="0"/>
            <c:spPr>
              <a:gradFill rotWithShape="1">
                <a:gsLst>
                  <a:gs pos="0">
                    <a:schemeClr val="accent5">
                      <a:tint val="54000"/>
                      <a:tint val="98000"/>
                      <a:satMod val="110000"/>
                      <a:lumMod val="104000"/>
                    </a:schemeClr>
                  </a:gs>
                  <a:gs pos="69000">
                    <a:schemeClr val="accent5">
                      <a:tint val="54000"/>
                      <a:shade val="88000"/>
                      <a:satMod val="130000"/>
                      <a:lumMod val="92000"/>
                    </a:schemeClr>
                  </a:gs>
                  <a:gs pos="100000">
                    <a:schemeClr val="accent5">
                      <a:tint val="5400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extLst>
              <c:ext xmlns:c16="http://schemas.microsoft.com/office/drawing/2014/chart" uri="{C3380CC4-5D6E-409C-BE32-E72D297353CC}">
                <c16:uniqueId val="{00000009-A957-4DE8-AA69-5ED38758CEB4}"/>
              </c:ext>
            </c:extLst>
          </c:dPt>
          <c:dLbls>
            <c:dLbl>
              <c:idx val="0"/>
              <c:layout>
                <c:manualLayout>
                  <c:x val="9.6788175019539881E-3"/>
                  <c:y val="-1.7921854310872936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A957-4DE8-AA69-5ED38758CEB4}"/>
                </c:ext>
              </c:extLst>
            </c:dLbl>
            <c:dLbl>
              <c:idx val="1"/>
              <c:layout>
                <c:manualLayout>
                  <c:x val="-2.7061107224593935E-2"/>
                  <c:y val="4.9250209446474714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A957-4DE8-AA69-5ED38758CEB4}"/>
                </c:ext>
              </c:extLst>
            </c:dLbl>
            <c:dLbl>
              <c:idx val="2"/>
              <c:layout>
                <c:manualLayout>
                  <c:x val="2.6578068454570773E-2"/>
                  <c:y val="-1.8223234624145785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A957-4DE8-AA69-5ED38758CEB4}"/>
                </c:ext>
              </c:extLst>
            </c:dLbl>
            <c:dLbl>
              <c:idx val="3"/>
              <c:layout>
                <c:manualLayout>
                  <c:x val="1.1074195189404484E-2"/>
                  <c:y val="-6.0744115413819289E-3"/>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A957-4DE8-AA69-5ED38758CEB4}"/>
                </c:ext>
              </c:extLst>
            </c:dLbl>
            <c:dLbl>
              <c:idx val="4"/>
              <c:layout>
                <c:manualLayout>
                  <c:x val="3.2242134312247837E-2"/>
                  <c:y val="7.5002600689493088E-3"/>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9-A957-4DE8-AA69-5ED38758CEB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l-SI"/>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List1!$A$1:$A$5</c:f>
              <c:strCache>
                <c:ptCount val="5"/>
                <c:pt idx="0">
                  <c:v>gostilne in restavracije</c:v>
                </c:pt>
                <c:pt idx="1">
                  <c:v>slaščičarne in kavarne</c:v>
                </c:pt>
                <c:pt idx="2">
                  <c:v>gostinjske šole</c:v>
                </c:pt>
                <c:pt idx="3">
                  <c:v>tržnice</c:v>
                </c:pt>
                <c:pt idx="4">
                  <c:v>dijaški in študentski domovi</c:v>
                </c:pt>
              </c:strCache>
            </c:strRef>
          </c:cat>
          <c:val>
            <c:numRef>
              <c:f>List1!$B$1:$B$5</c:f>
              <c:numCache>
                <c:formatCode>General</c:formatCode>
                <c:ptCount val="5"/>
                <c:pt idx="0">
                  <c:v>45</c:v>
                </c:pt>
                <c:pt idx="1">
                  <c:v>70</c:v>
                </c:pt>
                <c:pt idx="2">
                  <c:v>6</c:v>
                </c:pt>
                <c:pt idx="3">
                  <c:v>67</c:v>
                </c:pt>
                <c:pt idx="4">
                  <c:v>37</c:v>
                </c:pt>
              </c:numCache>
            </c:numRef>
          </c:val>
          <c:extLst>
            <c:ext xmlns:c16="http://schemas.microsoft.com/office/drawing/2014/chart" uri="{C3380CC4-5D6E-409C-BE32-E72D297353CC}">
              <c16:uniqueId val="{0000000A-A957-4DE8-AA69-5ED38758CEB4}"/>
            </c:ext>
          </c:extLst>
        </c:ser>
        <c:dLbls>
          <c:dLblPos val="outEnd"/>
          <c:showLegendKey val="0"/>
          <c:showVal val="0"/>
          <c:showCatName val="1"/>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sl-SI"/>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sl-SI" smtClean="0"/>
              <a:t>Uredite slog naslova matrice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smtClean="0"/>
              <a:t>1/26/2018</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5053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489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sl-SI" smtClean="0"/>
              <a:t>Uredite slog naslova matrice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293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3716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sl-SI" smtClean="0"/>
              <a:t>Uredite slog naslova matrice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55BA285-9698-1B45-8319-D90A8C63F150}" type="datetimeFigureOut">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5284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sl-SI" smtClean="0"/>
              <a:t>Uredite slog naslova matrice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9364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1534695" y="2824269"/>
            <a:ext cx="4608576" cy="2644457"/>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6454792" y="2821491"/>
            <a:ext cx="4608576" cy="2637371"/>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smtClean="0"/>
              <a:t>1/26/2018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124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456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smtClean="0"/>
              <a:t>1/26/2018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9266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sl-SI" smtClean="0"/>
              <a:t>Uredite slog naslova matrice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61CFCDFD-B4CF-A241-8D71-E814B10BEAF4}" type="datetimeFigureOut">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126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smtClean="0"/>
              <a:t>1/26/2018</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3107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email">
            <a:extLst>
              <a:ext uri="{28A0092B-C50C-407E-A947-70E740481C1C}">
                <a14:useLocalDpi xmlns:a14="http://schemas.microsoft.com/office/drawing/2010/main"/>
              </a:ext>
            </a:extLst>
          </a:blip>
          <a:srcRect b="-2848"/>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sl-SI" smtClean="0"/>
              <a:t>Uredite slog naslova matrice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smtClean="0"/>
              <a:t>1/26/2018</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7824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0BD0E9D-4C7B-460A-B1ED-452F8E879C99}"/>
              </a:ext>
            </a:extLst>
          </p:cNvPr>
          <p:cNvSpPr>
            <a:spLocks noGrp="1"/>
          </p:cNvSpPr>
          <p:nvPr>
            <p:ph type="ctrTitle"/>
          </p:nvPr>
        </p:nvSpPr>
        <p:spPr>
          <a:xfrm>
            <a:off x="3027379" y="878101"/>
            <a:ext cx="8637073" cy="2541431"/>
          </a:xfrm>
        </p:spPr>
        <p:txBody>
          <a:bodyPr/>
          <a:lstStyle/>
          <a:p>
            <a:r>
              <a:rPr lang="sl-SI" dirty="0"/>
              <a:t>         </a:t>
            </a:r>
            <a:r>
              <a:rPr lang="sl-SI" sz="7200" dirty="0" err="1"/>
              <a:t>U</a:t>
            </a:r>
            <a:r>
              <a:rPr lang="sl-SI" sz="7200" cap="none" dirty="0" err="1"/>
              <a:t>p</a:t>
            </a:r>
            <a:r>
              <a:rPr lang="sl-SI" sz="7200" dirty="0" err="1"/>
              <a:t>T</a:t>
            </a:r>
            <a:r>
              <a:rPr lang="sl-SI" sz="7200" cap="none" dirty="0" err="1"/>
              <a:t>ake</a:t>
            </a:r>
            <a:r>
              <a:rPr lang="sl-SI" sz="7200" dirty="0" err="1"/>
              <a:t>&amp;B</a:t>
            </a:r>
            <a:r>
              <a:rPr lang="sl-SI" sz="7200" cap="none" dirty="0" err="1"/>
              <a:t>ake</a:t>
            </a:r>
            <a:endParaRPr lang="sl-SI" dirty="0"/>
          </a:p>
        </p:txBody>
      </p:sp>
      <p:sp>
        <p:nvSpPr>
          <p:cNvPr id="3" name="Podnaslov 2">
            <a:extLst>
              <a:ext uri="{FF2B5EF4-FFF2-40B4-BE49-F238E27FC236}">
                <a16:creationId xmlns:a16="http://schemas.microsoft.com/office/drawing/2014/main" id="{ED0B72CA-7133-469F-BB0D-2EE594FD297B}"/>
              </a:ext>
            </a:extLst>
          </p:cNvPr>
          <p:cNvSpPr>
            <a:spLocks noGrp="1"/>
          </p:cNvSpPr>
          <p:nvPr>
            <p:ph type="subTitle" idx="1"/>
          </p:nvPr>
        </p:nvSpPr>
        <p:spPr>
          <a:xfrm>
            <a:off x="4876057" y="3720286"/>
            <a:ext cx="4939715" cy="977621"/>
          </a:xfrm>
        </p:spPr>
        <p:txBody>
          <a:bodyPr>
            <a:normAutofit/>
          </a:bodyPr>
          <a:lstStyle/>
          <a:p>
            <a:r>
              <a:rPr lang="sl-SI" sz="3600" dirty="0">
                <a:latin typeface="Brush Script MT" panose="03060802040406070304" pitchFamily="66" charset="0"/>
              </a:rPr>
              <a:t>V</a:t>
            </a:r>
            <a:r>
              <a:rPr lang="sl-SI" sz="3600" cap="none" dirty="0">
                <a:latin typeface="Brush Script MT" panose="03060802040406070304" pitchFamily="66" charset="0"/>
              </a:rPr>
              <a:t>i siti, vaša kuhinja čista!</a:t>
            </a:r>
            <a:endParaRPr lang="sl-SI" sz="3600" dirty="0">
              <a:latin typeface="Brush Script MT" panose="03060802040406070304" pitchFamily="66" charset="0"/>
            </a:endParaRPr>
          </a:p>
        </p:txBody>
      </p:sp>
      <p:pic>
        <p:nvPicPr>
          <p:cNvPr id="5" name="Slika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507141">
            <a:off x="595288" y="357393"/>
            <a:ext cx="4106360" cy="3793792"/>
          </a:xfrm>
          <a:prstGeom prst="rect">
            <a:avLst/>
          </a:prstGeom>
        </p:spPr>
      </p:pic>
    </p:spTree>
    <p:extLst>
      <p:ext uri="{BB962C8B-B14F-4D97-AF65-F5344CB8AC3E}">
        <p14:creationId xmlns:p14="http://schemas.microsoft.com/office/powerpoint/2010/main" val="1220722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dirty="0">
                <a:latin typeface="Brush Script MT" panose="03060802040406070304" pitchFamily="66" charset="0"/>
              </a:rPr>
              <a:t>Stroški proizvodnje</a:t>
            </a:r>
          </a:p>
        </p:txBody>
      </p:sp>
      <p:sp>
        <p:nvSpPr>
          <p:cNvPr id="3" name="Označba mesta vsebine 2"/>
          <p:cNvSpPr>
            <a:spLocks noGrp="1"/>
          </p:cNvSpPr>
          <p:nvPr>
            <p:ph idx="1"/>
          </p:nvPr>
        </p:nvSpPr>
        <p:spPr/>
        <p:txBody>
          <a:bodyPr>
            <a:normAutofit fontScale="85000" lnSpcReduction="20000"/>
          </a:bodyPr>
          <a:lstStyle/>
          <a:p>
            <a:r>
              <a:rPr lang="sl-SI" dirty="0" smtClean="0"/>
              <a:t>Za začetek načrtujemo mesečno proizvodnjo_</a:t>
            </a:r>
          </a:p>
          <a:p>
            <a:r>
              <a:rPr lang="sl-SI" dirty="0" smtClean="0"/>
              <a:t>- 60 enot tekoče mase za navadne vaflje (1 l pakiranje)</a:t>
            </a:r>
          </a:p>
          <a:p>
            <a:r>
              <a:rPr lang="sl-SI" dirty="0" smtClean="0"/>
              <a:t>- 250 enot tekoče mase za navadne </a:t>
            </a:r>
            <a:r>
              <a:rPr lang="sl-SI" dirty="0" err="1" smtClean="0"/>
              <a:t>mafine</a:t>
            </a:r>
            <a:r>
              <a:rPr lang="sl-SI" dirty="0" smtClean="0"/>
              <a:t> ( 1 l pakiranje)</a:t>
            </a:r>
          </a:p>
          <a:p>
            <a:r>
              <a:rPr lang="sl-SI" dirty="0" smtClean="0"/>
              <a:t>- 400 enot tekoče mase za navadne palačinke ( 1 l pakiranje)</a:t>
            </a:r>
          </a:p>
          <a:p>
            <a:r>
              <a:rPr lang="sl-SI" dirty="0" smtClean="0"/>
              <a:t>Pri tem bomo imeli  sledeče stroške: </a:t>
            </a:r>
          </a:p>
          <a:p>
            <a:r>
              <a:rPr lang="sl-SI" dirty="0" smtClean="0"/>
              <a:t>- 1770 € neposredni stroški materiala in dela</a:t>
            </a:r>
          </a:p>
          <a:p>
            <a:r>
              <a:rPr lang="sl-SI" dirty="0" smtClean="0"/>
              <a:t>- 458 € ostalih proizvodnih stroškov (elektrika, voda, embalaža)</a:t>
            </a:r>
          </a:p>
          <a:p>
            <a:r>
              <a:rPr lang="sl-SI" dirty="0" smtClean="0"/>
              <a:t>- 430 € stroški distribucije</a:t>
            </a:r>
          </a:p>
          <a:p>
            <a:r>
              <a:rPr lang="sl-SI" smtClean="0"/>
              <a:t>- 1650 </a:t>
            </a:r>
            <a:r>
              <a:rPr lang="sl-SI" dirty="0" smtClean="0"/>
              <a:t>€ splošnih stroškov (plače, obresti)</a:t>
            </a:r>
          </a:p>
          <a:p>
            <a:endParaRPr lang="sl-SI" dirty="0" smtClean="0"/>
          </a:p>
          <a:p>
            <a:endParaRPr lang="sl-SI" dirty="0"/>
          </a:p>
        </p:txBody>
      </p:sp>
      <p:pic>
        <p:nvPicPr>
          <p:cNvPr id="5" name="Slika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11318" y="976176"/>
            <a:ext cx="2556637" cy="1701710"/>
          </a:xfrm>
          <a:prstGeom prst="rect">
            <a:avLst/>
          </a:prstGeom>
        </p:spPr>
      </p:pic>
    </p:spTree>
    <p:extLst>
      <p:ext uri="{BB962C8B-B14F-4D97-AF65-F5344CB8AC3E}">
        <p14:creationId xmlns:p14="http://schemas.microsoft.com/office/powerpoint/2010/main" val="412379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68936" y="660828"/>
            <a:ext cx="9520158" cy="1049235"/>
          </a:xfrm>
        </p:spPr>
        <p:txBody>
          <a:bodyPr>
            <a:normAutofit/>
          </a:bodyPr>
          <a:lstStyle/>
          <a:p>
            <a:pPr algn="ctr"/>
            <a:r>
              <a:rPr lang="sl-SI" dirty="0">
                <a:latin typeface="Brush Script MT" panose="03060802040406070304" pitchFamily="66" charset="0"/>
              </a:rPr>
              <a:t>Točka preloma</a:t>
            </a:r>
          </a:p>
        </p:txBody>
      </p:sp>
      <p:sp>
        <p:nvSpPr>
          <p:cNvPr id="3" name="Označba mesta vsebine 2"/>
          <p:cNvSpPr>
            <a:spLocks noGrp="1"/>
          </p:cNvSpPr>
          <p:nvPr>
            <p:ph idx="1"/>
          </p:nvPr>
        </p:nvSpPr>
        <p:spPr/>
        <p:txBody>
          <a:bodyPr/>
          <a:lstStyle/>
          <a:p>
            <a:r>
              <a:rPr lang="sl-SI" sz="1800" dirty="0" smtClean="0">
                <a:latin typeface="Times New Roman" panose="02020603050405020304" pitchFamily="18" charset="0"/>
                <a:cs typeface="Times New Roman" panose="02020603050405020304" pitchFamily="18" charset="0"/>
              </a:rPr>
              <a:t>Načrtovano točko preloma pričakujemo pri prodaji;</a:t>
            </a:r>
          </a:p>
          <a:p>
            <a:r>
              <a:rPr lang="sl-SI" dirty="0" smtClean="0">
                <a:latin typeface="Times New Roman" panose="02020603050405020304" pitchFamily="18" charset="0"/>
                <a:cs typeface="Times New Roman" panose="02020603050405020304" pitchFamily="18" charset="0"/>
              </a:rPr>
              <a:t>- 164 l mase za vaflje</a:t>
            </a:r>
          </a:p>
          <a:p>
            <a:r>
              <a:rPr lang="sl-SI" dirty="0" smtClean="0">
                <a:latin typeface="Times New Roman" panose="02020603050405020304" pitchFamily="18" charset="0"/>
                <a:cs typeface="Times New Roman" panose="02020603050405020304" pitchFamily="18" charset="0"/>
              </a:rPr>
              <a:t>- 897 l mase za </a:t>
            </a:r>
            <a:r>
              <a:rPr lang="sl-SI" dirty="0" err="1" smtClean="0">
                <a:latin typeface="Times New Roman" panose="02020603050405020304" pitchFamily="18" charset="0"/>
                <a:cs typeface="Times New Roman" panose="02020603050405020304" pitchFamily="18" charset="0"/>
              </a:rPr>
              <a:t>mafine</a:t>
            </a:r>
            <a:r>
              <a:rPr lang="sl-SI" dirty="0" smtClean="0">
                <a:latin typeface="Times New Roman" panose="02020603050405020304" pitchFamily="18" charset="0"/>
                <a:cs typeface="Times New Roman" panose="02020603050405020304" pitchFamily="18" charset="0"/>
              </a:rPr>
              <a:t> in</a:t>
            </a:r>
          </a:p>
          <a:p>
            <a:r>
              <a:rPr lang="sl-SI" dirty="0" smtClean="0">
                <a:latin typeface="Times New Roman" panose="02020603050405020304" pitchFamily="18" charset="0"/>
                <a:cs typeface="Times New Roman" panose="02020603050405020304" pitchFamily="18" charset="0"/>
              </a:rPr>
              <a:t>- 793 l mase za palačink</a:t>
            </a:r>
            <a:r>
              <a:rPr lang="sl-SI" dirty="0" smtClean="0"/>
              <a:t>e.</a:t>
            </a:r>
            <a:endParaRPr lang="sl-SI" dirty="0"/>
          </a:p>
          <a:p>
            <a:endParaRPr lang="sl-SI" dirty="0"/>
          </a:p>
        </p:txBody>
      </p:sp>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662421" y="770709"/>
            <a:ext cx="2273643" cy="2103120"/>
          </a:xfrm>
          <a:prstGeom prst="rect">
            <a:avLst/>
          </a:prstGeom>
        </p:spPr>
      </p:pic>
    </p:spTree>
    <p:extLst>
      <p:ext uri="{BB962C8B-B14F-4D97-AF65-F5344CB8AC3E}">
        <p14:creationId xmlns:p14="http://schemas.microsoft.com/office/powerpoint/2010/main" val="1283954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50828" y="0"/>
            <a:ext cx="2441171" cy="2255353"/>
          </a:xfrm>
          <a:prstGeom prst="rect">
            <a:avLst/>
          </a:prstGeom>
        </p:spPr>
      </p:pic>
      <p:sp>
        <p:nvSpPr>
          <p:cNvPr id="2" name="Naslov 1"/>
          <p:cNvSpPr>
            <a:spLocks noGrp="1"/>
          </p:cNvSpPr>
          <p:nvPr>
            <p:ph type="title"/>
          </p:nvPr>
        </p:nvSpPr>
        <p:spPr>
          <a:xfrm>
            <a:off x="1069183" y="373248"/>
            <a:ext cx="9520158" cy="1049235"/>
          </a:xfrm>
        </p:spPr>
        <p:txBody>
          <a:bodyPr/>
          <a:lstStyle/>
          <a:p>
            <a:r>
              <a:rPr lang="sl-SI" dirty="0" smtClean="0">
                <a:latin typeface="Brush Script MT" panose="03060802040406070304" pitchFamily="66" charset="0"/>
              </a:rPr>
              <a:t>Opis podjetja </a:t>
            </a:r>
            <a:endParaRPr lang="sl-SI" dirty="0">
              <a:latin typeface="Brush Script MT" panose="03060802040406070304" pitchFamily="66" charset="0"/>
            </a:endParaRPr>
          </a:p>
        </p:txBody>
      </p:sp>
      <p:sp>
        <p:nvSpPr>
          <p:cNvPr id="3" name="Označba mesta vsebine 2"/>
          <p:cNvSpPr>
            <a:spLocks noGrp="1"/>
          </p:cNvSpPr>
          <p:nvPr>
            <p:ph idx="1"/>
          </p:nvPr>
        </p:nvSpPr>
        <p:spPr>
          <a:xfrm>
            <a:off x="803176" y="1475405"/>
            <a:ext cx="9520158" cy="3450613"/>
          </a:xfrm>
        </p:spPr>
        <p:txBody>
          <a:bodyPr>
            <a:normAutofit/>
          </a:bodyPr>
          <a:lstStyle/>
          <a:p>
            <a:r>
              <a:rPr lang="sl-SI" sz="1800" dirty="0">
                <a:latin typeface="Times New Roman" panose="02020603050405020304" pitchFamily="18" charset="0"/>
                <a:cs typeface="Times New Roman" panose="02020603050405020304" pitchFamily="18" charset="0"/>
              </a:rPr>
              <a:t>Naše podjetje kupcem ponuja hitro in okusno pripravo sladic: </a:t>
            </a:r>
            <a:r>
              <a:rPr lang="sl-SI" sz="1800" b="1" dirty="0">
                <a:latin typeface="Times New Roman" panose="02020603050405020304" pitchFamily="18" charset="0"/>
                <a:cs typeface="Times New Roman" panose="02020603050405020304" pitchFamily="18" charset="0"/>
              </a:rPr>
              <a:t>palačink</a:t>
            </a:r>
            <a:r>
              <a:rPr lang="sl-SI" sz="1800" dirty="0">
                <a:latin typeface="Times New Roman" panose="02020603050405020304" pitchFamily="18" charset="0"/>
                <a:cs typeface="Times New Roman" panose="02020603050405020304" pitchFamily="18" charset="0"/>
              </a:rPr>
              <a:t>, </a:t>
            </a:r>
            <a:r>
              <a:rPr lang="sl-SI" sz="1800" b="1" dirty="0">
                <a:latin typeface="Times New Roman" panose="02020603050405020304" pitchFamily="18" charset="0"/>
                <a:cs typeface="Times New Roman" panose="02020603050405020304" pitchFamily="18" charset="0"/>
              </a:rPr>
              <a:t>vafljev</a:t>
            </a:r>
            <a:r>
              <a:rPr lang="sl-SI" sz="1800" dirty="0">
                <a:latin typeface="Times New Roman" panose="02020603050405020304" pitchFamily="18" charset="0"/>
                <a:cs typeface="Times New Roman" panose="02020603050405020304" pitchFamily="18" charset="0"/>
              </a:rPr>
              <a:t> in </a:t>
            </a:r>
            <a:r>
              <a:rPr lang="sl-SI" sz="1800" b="1" dirty="0" err="1">
                <a:latin typeface="Times New Roman" panose="02020603050405020304" pitchFamily="18" charset="0"/>
                <a:cs typeface="Times New Roman" panose="02020603050405020304" pitchFamily="18" charset="0"/>
              </a:rPr>
              <a:t>mafinov</a:t>
            </a:r>
            <a:r>
              <a:rPr lang="sl-SI" sz="1800" dirty="0">
                <a:latin typeface="Times New Roman" panose="02020603050405020304" pitchFamily="18" charset="0"/>
                <a:cs typeface="Times New Roman" panose="02020603050405020304" pitchFamily="18" charset="0"/>
              </a:rPr>
              <a:t>.</a:t>
            </a:r>
          </a:p>
          <a:p>
            <a:r>
              <a:rPr lang="sl-SI" sz="1800" dirty="0" smtClean="0">
                <a:latin typeface="Times New Roman" panose="02020603050405020304" pitchFamily="18" charset="0"/>
                <a:cs typeface="Times New Roman" panose="02020603050405020304" pitchFamily="18" charset="0"/>
              </a:rPr>
              <a:t>Naš prodajni sortiment sestavlja tekoča masa za palačinke, vaflje in </a:t>
            </a:r>
            <a:r>
              <a:rPr lang="sl-SI" sz="1800" dirty="0" err="1" smtClean="0">
                <a:latin typeface="Times New Roman" panose="02020603050405020304" pitchFamily="18" charset="0"/>
                <a:cs typeface="Times New Roman" panose="02020603050405020304" pitchFamily="18" charset="0"/>
              </a:rPr>
              <a:t>mafine</a:t>
            </a:r>
            <a:r>
              <a:rPr lang="sl-SI" sz="1800" dirty="0" smtClean="0">
                <a:latin typeface="Times New Roman" panose="02020603050405020304" pitchFamily="18" charset="0"/>
                <a:cs typeface="Times New Roman" panose="02020603050405020304" pitchFamily="18" charset="0"/>
              </a:rPr>
              <a:t> </a:t>
            </a:r>
            <a:r>
              <a:rPr lang="sl-SI" sz="1800" dirty="0">
                <a:latin typeface="Times New Roman" panose="02020603050405020304" pitchFamily="18" charset="0"/>
                <a:cs typeface="Times New Roman" panose="02020603050405020304" pitchFamily="18" charset="0"/>
              </a:rPr>
              <a:t>v različnih količinah in okusih. Smo edini v Sloveniji, ki izdelujemo tekočo maso, kateri ni potrebno dodati nobene sestavine več. </a:t>
            </a:r>
          </a:p>
          <a:p>
            <a:r>
              <a:rPr lang="sl-SI" sz="1800" dirty="0">
                <a:latin typeface="Times New Roman" panose="02020603050405020304" pitchFamily="18" charset="0"/>
                <a:cs typeface="Times New Roman" panose="02020603050405020304" pitchFamily="18" charset="0"/>
              </a:rPr>
              <a:t>Veliko pozornost posvečamo kakovostnim sestavinam, ki so v večini pridelane pri lokalnih proizvajalcih</a:t>
            </a:r>
            <a:r>
              <a:rPr lang="sl-SI" sz="1800" dirty="0" smtClean="0">
                <a:latin typeface="Times New Roman" panose="02020603050405020304" pitchFamily="18" charset="0"/>
                <a:cs typeface="Times New Roman" panose="02020603050405020304" pitchFamily="18" charset="0"/>
              </a:rPr>
              <a:t>.</a:t>
            </a:r>
            <a:endParaRPr lang="sl-SI"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03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290859" y="119547"/>
            <a:ext cx="2901141" cy="1532165"/>
          </a:xfrm>
          <a:prstGeom prst="rect">
            <a:avLst/>
          </a:prstGeom>
        </p:spPr>
      </p:pic>
      <p:sp>
        <p:nvSpPr>
          <p:cNvPr id="2" name="Naslov 1"/>
          <p:cNvSpPr>
            <a:spLocks noGrp="1"/>
          </p:cNvSpPr>
          <p:nvPr>
            <p:ph type="title"/>
          </p:nvPr>
        </p:nvSpPr>
        <p:spPr>
          <a:xfrm>
            <a:off x="1060870" y="0"/>
            <a:ext cx="9520158" cy="1049235"/>
          </a:xfrm>
        </p:spPr>
        <p:txBody>
          <a:bodyPr/>
          <a:lstStyle/>
          <a:p>
            <a:r>
              <a:rPr lang="sl-SI" dirty="0" smtClean="0">
                <a:latin typeface="Brush Script MT" panose="03060802040406070304" pitchFamily="66" charset="0"/>
              </a:rPr>
              <a:t>Opis izdelkov</a:t>
            </a:r>
            <a:endParaRPr lang="sl-SI" dirty="0">
              <a:latin typeface="Brush Script MT" panose="03060802040406070304" pitchFamily="66" charset="0"/>
            </a:endParaRPr>
          </a:p>
        </p:txBody>
      </p:sp>
      <p:pic>
        <p:nvPicPr>
          <p:cNvPr id="8" name="Slika 7"/>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667875" y="4304087"/>
            <a:ext cx="2524125" cy="1809750"/>
          </a:xfrm>
          <a:prstGeom prst="rect">
            <a:avLst/>
          </a:prstGeom>
        </p:spPr>
      </p:pic>
      <p:sp>
        <p:nvSpPr>
          <p:cNvPr id="3" name="Označba mesta vsebine 2"/>
          <p:cNvSpPr>
            <a:spLocks noGrp="1"/>
          </p:cNvSpPr>
          <p:nvPr>
            <p:ph idx="1"/>
          </p:nvPr>
        </p:nvSpPr>
        <p:spPr>
          <a:xfrm>
            <a:off x="1060870" y="1049235"/>
            <a:ext cx="9953104" cy="4312507"/>
          </a:xfrm>
        </p:spPr>
        <p:txBody>
          <a:bodyPr>
            <a:normAutofit fontScale="92500" lnSpcReduction="10000"/>
          </a:bodyPr>
          <a:lstStyle/>
          <a:p>
            <a:pPr marL="0" indent="0">
              <a:lnSpc>
                <a:spcPct val="100000"/>
              </a:lnSpc>
              <a:spcBef>
                <a:spcPts val="0"/>
              </a:spcBef>
              <a:buNone/>
            </a:pPr>
            <a:r>
              <a:rPr lang="sl-SI" sz="1800" dirty="0" smtClean="0">
                <a:latin typeface="Times New Roman" panose="02020603050405020304" pitchFamily="18" charset="0"/>
                <a:cs typeface="Times New Roman" panose="02020603050405020304" pitchFamily="18" charset="0"/>
              </a:rPr>
              <a:t>Naš prodajni sortiment sestavljajo:</a:t>
            </a:r>
          </a:p>
          <a:p>
            <a:pPr marL="0" indent="0">
              <a:lnSpc>
                <a:spcPct val="100000"/>
              </a:lnSpc>
              <a:spcBef>
                <a:spcPts val="0"/>
              </a:spcBef>
              <a:buNone/>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 Tekoča masa za palačinke (masa za ameriške palačinke z okusom jagode, gozdnih sadežev in čokolado, masa za navadne palačinke, palačinke z okusom </a:t>
            </a:r>
            <a:r>
              <a:rPr lang="sl-SI" sz="1800" dirty="0" err="1" smtClean="0">
                <a:latin typeface="Times New Roman" panose="02020603050405020304" pitchFamily="18" charset="0"/>
                <a:cs typeface="Times New Roman" panose="02020603050405020304" pitchFamily="18" charset="0"/>
              </a:rPr>
              <a:t>vanilije</a:t>
            </a:r>
            <a:r>
              <a:rPr lang="sl-SI" sz="1800" dirty="0" smtClean="0">
                <a:latin typeface="Times New Roman" panose="02020603050405020304" pitchFamily="18" charset="0"/>
                <a:cs typeface="Times New Roman" panose="02020603050405020304" pitchFamily="18" charset="0"/>
              </a:rPr>
              <a:t> in </a:t>
            </a:r>
            <a:r>
              <a:rPr lang="sl-SI" sz="1800" dirty="0" err="1" smtClean="0">
                <a:latin typeface="Times New Roman" panose="02020603050405020304" pitchFamily="18" charset="0"/>
                <a:cs typeface="Times New Roman" panose="02020603050405020304" pitchFamily="18" charset="0"/>
              </a:rPr>
              <a:t>brezglutenske</a:t>
            </a:r>
            <a:r>
              <a:rPr lang="sl-SI" sz="1800" dirty="0" smtClean="0">
                <a:latin typeface="Times New Roman" panose="02020603050405020304" pitchFamily="18" charset="0"/>
                <a:cs typeface="Times New Roman" panose="02020603050405020304" pitchFamily="18" charset="0"/>
              </a:rPr>
              <a:t>)</a:t>
            </a:r>
          </a:p>
          <a:p>
            <a:pPr>
              <a:lnSpc>
                <a:spcPct val="100000"/>
              </a:lnSpc>
              <a:spcBef>
                <a:spcPts val="0"/>
              </a:spcBef>
              <a:buFontTx/>
              <a:buChar char="-"/>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 tekoča masa za </a:t>
            </a:r>
            <a:r>
              <a:rPr lang="sl-SI" sz="1800" dirty="0" err="1" smtClean="0">
                <a:latin typeface="Times New Roman" panose="02020603050405020304" pitchFamily="18" charset="0"/>
                <a:cs typeface="Times New Roman" panose="02020603050405020304" pitchFamily="18" charset="0"/>
              </a:rPr>
              <a:t>mafine</a:t>
            </a:r>
            <a:r>
              <a:rPr lang="sl-SI" sz="1800" dirty="0" smtClean="0">
                <a:latin typeface="Times New Roman" panose="02020603050405020304" pitchFamily="18" charset="0"/>
                <a:cs typeface="Times New Roman" panose="02020603050405020304" pitchFamily="18" charset="0"/>
              </a:rPr>
              <a:t> ( navadni </a:t>
            </a:r>
            <a:r>
              <a:rPr lang="sl-SI" sz="1800" dirty="0" err="1" smtClean="0">
                <a:latin typeface="Times New Roman" panose="02020603050405020304" pitchFamily="18" charset="0"/>
                <a:cs typeface="Times New Roman" panose="02020603050405020304" pitchFamily="18" charset="0"/>
              </a:rPr>
              <a:t>mafin</a:t>
            </a:r>
            <a:r>
              <a:rPr lang="sl-SI" sz="1800" dirty="0" smtClean="0">
                <a:latin typeface="Times New Roman" panose="02020603050405020304" pitchFamily="18" charset="0"/>
                <a:cs typeface="Times New Roman" panose="02020603050405020304" pitchFamily="18" charset="0"/>
              </a:rPr>
              <a:t>, </a:t>
            </a:r>
            <a:r>
              <a:rPr lang="sl-SI" sz="1800" dirty="0" err="1" smtClean="0">
                <a:latin typeface="Times New Roman" panose="02020603050405020304" pitchFamily="18" charset="0"/>
                <a:cs typeface="Times New Roman" panose="02020603050405020304" pitchFamily="18" charset="0"/>
              </a:rPr>
              <a:t>mafini</a:t>
            </a:r>
            <a:r>
              <a:rPr lang="sl-SI" sz="1800" dirty="0" smtClean="0">
                <a:latin typeface="Times New Roman" panose="02020603050405020304" pitchFamily="18" charset="0"/>
                <a:cs typeface="Times New Roman" panose="02020603050405020304" pitchFamily="18" charset="0"/>
              </a:rPr>
              <a:t> z </a:t>
            </a:r>
            <a:r>
              <a:rPr lang="sl-SI" sz="1800" dirty="0" err="1" smtClean="0">
                <a:latin typeface="Times New Roman" panose="02020603050405020304" pitchFamily="18" charset="0"/>
                <a:cs typeface="Times New Roman" panose="02020603050405020304" pitchFamily="18" charset="0"/>
              </a:rPr>
              <a:t>nutello</a:t>
            </a:r>
            <a:r>
              <a:rPr lang="sl-SI" sz="1800" dirty="0" smtClean="0">
                <a:latin typeface="Times New Roman" panose="02020603050405020304" pitchFamily="18" charset="0"/>
                <a:cs typeface="Times New Roman" panose="02020603050405020304" pitchFamily="18" charset="0"/>
              </a:rPr>
              <a:t> in z borovnicami)</a:t>
            </a:r>
          </a:p>
          <a:p>
            <a:pPr>
              <a:lnSpc>
                <a:spcPct val="100000"/>
              </a:lnSpc>
              <a:spcBef>
                <a:spcPts val="0"/>
              </a:spcBef>
              <a:buFontTx/>
              <a:buChar char="-"/>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 tekoča masa za vaflje (navadne, z medom, čokoladne z lešniki brez glutena)</a:t>
            </a:r>
          </a:p>
          <a:p>
            <a:pPr>
              <a:lnSpc>
                <a:spcPct val="100000"/>
              </a:lnSpc>
              <a:spcBef>
                <a:spcPts val="0"/>
              </a:spcBef>
              <a:buFontTx/>
              <a:buChar char="-"/>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V bodoče bomo razvijali še izdelke z drugimi okusi. Predvsem pa bomo skušali podaljšati rok trajanja naših izdelkov, saj ravno kratek rok trajanja naših izdelkov bistveno zvišuje naše stroške in vpliva na uspešnost poslovanja.</a:t>
            </a:r>
          </a:p>
          <a:p>
            <a:pPr>
              <a:lnSpc>
                <a:spcPct val="100000"/>
              </a:lnSpc>
              <a:spcBef>
                <a:spcPts val="0"/>
              </a:spcBef>
              <a:buFontTx/>
              <a:buChar char="-"/>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Razviti poskušamo prepoznavno in edinstveno blagovno znamo </a:t>
            </a:r>
            <a:r>
              <a:rPr lang="sl-SI" sz="1800" dirty="0" err="1" smtClean="0">
                <a:latin typeface="Times New Roman" panose="02020603050405020304" pitchFamily="18" charset="0"/>
                <a:cs typeface="Times New Roman" panose="02020603050405020304" pitchFamily="18" charset="0"/>
              </a:rPr>
              <a:t>Take&amp;Bake</a:t>
            </a:r>
            <a:r>
              <a:rPr lang="sl-SI" sz="1800" dirty="0" smtClean="0">
                <a:latin typeface="Times New Roman" panose="02020603050405020304" pitchFamily="18" charset="0"/>
                <a:cs typeface="Times New Roman" panose="02020603050405020304" pitchFamily="18" charset="0"/>
              </a:rPr>
              <a:t>, zato bomo svojo blagovno znamko tudi ustrezno zaščitili pri Patentnem uradu Slovenije</a:t>
            </a:r>
          </a:p>
          <a:p>
            <a:pPr>
              <a:lnSpc>
                <a:spcPct val="100000"/>
              </a:lnSpc>
              <a:spcBef>
                <a:spcPts val="0"/>
              </a:spcBef>
              <a:buFontTx/>
              <a:buChar char="-"/>
            </a:pPr>
            <a:endParaRPr lang="sl-SI" sz="1800" dirty="0">
              <a:latin typeface="Times New Roman" panose="02020603050405020304" pitchFamily="18" charset="0"/>
              <a:cs typeface="Times New Roman" panose="02020603050405020304" pitchFamily="18" charset="0"/>
            </a:endParaRPr>
          </a:p>
          <a:p>
            <a:pPr>
              <a:lnSpc>
                <a:spcPct val="100000"/>
              </a:lnSpc>
              <a:spcBef>
                <a:spcPts val="0"/>
              </a:spcBef>
              <a:buFontTx/>
              <a:buChar char="-"/>
            </a:pPr>
            <a:r>
              <a:rPr lang="sl-SI" sz="1800" dirty="0" smtClean="0">
                <a:latin typeface="Times New Roman" panose="02020603050405020304" pitchFamily="18" charset="0"/>
                <a:cs typeface="Times New Roman" panose="02020603050405020304" pitchFamily="18" charset="0"/>
              </a:rPr>
              <a:t>Naši izdelki so edinstveni na našem trgu, saj smo edini v Sloveniji, ki proizvajamo in prodajamo tekočo maso za palačinke.</a:t>
            </a:r>
          </a:p>
          <a:p>
            <a:pPr marL="0" indent="0">
              <a:buNone/>
            </a:pPr>
            <a:endParaRPr lang="sl-SI" sz="1400" dirty="0" smtClean="0"/>
          </a:p>
          <a:p>
            <a:pPr marL="0" indent="0">
              <a:buNone/>
            </a:pPr>
            <a:endParaRPr lang="sl-SI" sz="1400" dirty="0"/>
          </a:p>
        </p:txBody>
      </p:sp>
    </p:spTree>
    <p:extLst>
      <p:ext uri="{BB962C8B-B14F-4D97-AF65-F5344CB8AC3E}">
        <p14:creationId xmlns:p14="http://schemas.microsoft.com/office/powerpoint/2010/main" val="2858752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Naslov 1"/>
          <p:cNvSpPr>
            <a:spLocks noGrp="1"/>
          </p:cNvSpPr>
          <p:nvPr>
            <p:ph type="title"/>
          </p:nvPr>
        </p:nvSpPr>
        <p:spPr>
          <a:xfrm>
            <a:off x="3219410" y="181064"/>
            <a:ext cx="9520158" cy="1049235"/>
          </a:xfrm>
        </p:spPr>
        <p:txBody>
          <a:bodyPr/>
          <a:lstStyle/>
          <a:p>
            <a:r>
              <a:rPr lang="sl-SI" dirty="0" smtClean="0">
                <a:latin typeface="Brush Script MT" panose="03060802040406070304" pitchFamily="66" charset="0"/>
              </a:rPr>
              <a:t>Velikost prodajnega trga  ter prodajni potenciali</a:t>
            </a:r>
            <a:endParaRPr lang="sl-SI" dirty="0">
              <a:latin typeface="Brush Script MT" panose="03060802040406070304" pitchFamily="66" charset="0"/>
            </a:endParaRPr>
          </a:p>
        </p:txBody>
      </p:sp>
      <p:sp>
        <p:nvSpPr>
          <p:cNvPr id="3" name="Označba mesta vsebine 2"/>
          <p:cNvSpPr>
            <a:spLocks noGrp="1"/>
          </p:cNvSpPr>
          <p:nvPr>
            <p:ph idx="1"/>
          </p:nvPr>
        </p:nvSpPr>
        <p:spPr>
          <a:xfrm>
            <a:off x="3219410" y="1612670"/>
            <a:ext cx="8972590" cy="3724526"/>
          </a:xfrm>
        </p:spPr>
        <p:txBody>
          <a:bodyPr>
            <a:normAutofit fontScale="85000" lnSpcReduction="10000"/>
          </a:bodyPr>
          <a:lstStyle/>
          <a:p>
            <a:pPr>
              <a:buClr>
                <a:schemeClr val="tx1"/>
              </a:buClr>
              <a:buFont typeface="Wingdings" panose="05000000000000000000" pitchFamily="2" charset="2"/>
              <a:buChar char="ü"/>
            </a:pPr>
            <a:r>
              <a:rPr lang="sl-SI" sz="1900" b="1" dirty="0">
                <a:latin typeface="Times New Roman" panose="02020603050405020304" pitchFamily="18" charset="0"/>
                <a:cs typeface="Times New Roman" panose="02020603050405020304" pitchFamily="18" charset="0"/>
              </a:rPr>
              <a:t>Usmerjeni smo</a:t>
            </a:r>
            <a:r>
              <a:rPr lang="sl-SI" sz="1900" dirty="0">
                <a:latin typeface="Times New Roman" panose="02020603050405020304" pitchFamily="18" charset="0"/>
                <a:cs typeface="Times New Roman" panose="02020603050405020304" pitchFamily="18" charset="0"/>
              </a:rPr>
              <a:t> na slovenski trg. V </a:t>
            </a:r>
            <a:r>
              <a:rPr lang="sl-SI" sz="1900" dirty="0" smtClean="0">
                <a:latin typeface="Times New Roman" panose="02020603050405020304" pitchFamily="18" charset="0"/>
                <a:cs typeface="Times New Roman" panose="02020603050405020304" pitchFamily="18" charset="0"/>
              </a:rPr>
              <a:t>prihodnosti </a:t>
            </a:r>
            <a:r>
              <a:rPr lang="sl-SI" sz="1900" dirty="0">
                <a:latin typeface="Times New Roman" panose="02020603050405020304" pitchFamily="18" charset="0"/>
                <a:cs typeface="Times New Roman" panose="02020603050405020304" pitchFamily="18" charset="0"/>
              </a:rPr>
              <a:t>se želimo usmeriti v Evropo (Italijo, Avstrijo, Madžarska, države bivše </a:t>
            </a:r>
            <a:r>
              <a:rPr lang="sl-SI" sz="1900" dirty="0" err="1">
                <a:latin typeface="Times New Roman" panose="02020603050405020304" pitchFamily="18" charset="0"/>
                <a:cs typeface="Times New Roman" panose="02020603050405020304" pitchFamily="18" charset="0"/>
              </a:rPr>
              <a:t>jugoslavije</a:t>
            </a:r>
            <a:r>
              <a:rPr lang="sl-SI" sz="1900" dirty="0">
                <a:latin typeface="Times New Roman" panose="02020603050405020304" pitchFamily="18" charset="0"/>
                <a:cs typeface="Times New Roman" panose="02020603050405020304" pitchFamily="18" charset="0"/>
              </a:rPr>
              <a:t>)</a:t>
            </a:r>
          </a:p>
          <a:p>
            <a:pPr>
              <a:buClr>
                <a:schemeClr val="tx1"/>
              </a:buClr>
              <a:buFont typeface="Wingdings" panose="05000000000000000000" pitchFamily="2" charset="2"/>
              <a:buChar char="ü"/>
            </a:pPr>
            <a:r>
              <a:rPr lang="sl-SI" sz="1900" b="1" dirty="0">
                <a:latin typeface="Times New Roman" panose="02020603050405020304" pitchFamily="18" charset="0"/>
                <a:cs typeface="Times New Roman" panose="02020603050405020304" pitchFamily="18" charset="0"/>
              </a:rPr>
              <a:t>Naši kupci so</a:t>
            </a:r>
            <a:r>
              <a:rPr lang="sl-SI" sz="1900" dirty="0">
                <a:latin typeface="Times New Roman" panose="02020603050405020304" pitchFamily="18" charset="0"/>
                <a:cs typeface="Times New Roman" panose="02020603050405020304" pitchFamily="18" charset="0"/>
              </a:rPr>
              <a:t> predvsem mlajši (281.301, 13,6% vseh prebivalcev v SLO) in tisti, ki so zelo zaposleni (980.738, 47,5% vseh prebivalcem v SLO), gostilnam, restavracijam, slaščičarnam, kavarnam, gostinskim šolam, dijaškim in študentskim domovom </a:t>
            </a:r>
            <a:r>
              <a:rPr lang="sl-SI" sz="1900" dirty="0" smtClean="0">
                <a:latin typeface="Times New Roman" panose="02020603050405020304" pitchFamily="18" charset="0"/>
                <a:cs typeface="Times New Roman" panose="02020603050405020304" pitchFamily="18" charset="0"/>
              </a:rPr>
              <a:t>tako.</a:t>
            </a:r>
          </a:p>
          <a:p>
            <a:pPr>
              <a:buClr>
                <a:schemeClr val="tx1"/>
              </a:buClr>
              <a:buFont typeface="Wingdings" panose="05000000000000000000" pitchFamily="2" charset="2"/>
              <a:buChar char="ü"/>
            </a:pPr>
            <a:r>
              <a:rPr lang="sl-SI" sz="1900" dirty="0">
                <a:latin typeface="Times New Roman" panose="02020603050405020304" pitchFamily="18" charset="0"/>
                <a:cs typeface="Times New Roman" panose="02020603050405020304" pitchFamily="18" charset="0"/>
              </a:rPr>
              <a:t>Ciljamo predvsem na mlajše in tiste, ki so zelo zaposleni. Radi pa bi olajšali delo tudi gostilnam, restavracijam, </a:t>
            </a:r>
          </a:p>
          <a:p>
            <a:pPr>
              <a:buClr>
                <a:schemeClr val="tx1"/>
              </a:buClr>
              <a:buFont typeface="Wingdings" panose="05000000000000000000" pitchFamily="2" charset="2"/>
              <a:buChar char="ü"/>
            </a:pPr>
            <a:r>
              <a:rPr lang="sl-SI" sz="1900" dirty="0">
                <a:latin typeface="Times New Roman" panose="02020603050405020304" pitchFamily="18" charset="0"/>
                <a:cs typeface="Times New Roman" panose="02020603050405020304" pitchFamily="18" charset="0"/>
              </a:rPr>
              <a:t>      slaščičarnam, kavarnam, gostinskim šolam, dijaškim in študentskim domovom tako, da bi jim dostavili pripravljeno maso. </a:t>
            </a:r>
          </a:p>
          <a:p>
            <a:pPr>
              <a:buClr>
                <a:schemeClr val="tx1"/>
              </a:buClr>
              <a:buFont typeface="Wingdings" panose="05000000000000000000" pitchFamily="2" charset="2"/>
              <a:buChar char="ü"/>
            </a:pPr>
            <a:endParaRPr lang="sl-SI" sz="1900" dirty="0">
              <a:latin typeface="Times New Roman" panose="02020603050405020304" pitchFamily="18" charset="0"/>
              <a:cs typeface="Times New Roman" panose="02020603050405020304" pitchFamily="18" charset="0"/>
            </a:endParaRPr>
          </a:p>
          <a:p>
            <a:pPr>
              <a:buClr>
                <a:schemeClr val="tx1"/>
              </a:buClr>
              <a:buFont typeface="Wingdings" panose="05000000000000000000" pitchFamily="2" charset="2"/>
              <a:buChar char="ü"/>
            </a:pPr>
            <a:r>
              <a:rPr lang="sl-SI" sz="1900" dirty="0">
                <a:latin typeface="Times New Roman" panose="02020603050405020304" pitchFamily="18" charset="0"/>
                <a:cs typeface="Times New Roman" panose="02020603050405020304" pitchFamily="18" charset="0"/>
              </a:rPr>
              <a:t>Konkurence </a:t>
            </a:r>
            <a:r>
              <a:rPr lang="sl-SI" sz="1900" dirty="0" smtClean="0">
                <a:latin typeface="Times New Roman" panose="02020603050405020304" pitchFamily="18" charset="0"/>
                <a:cs typeface="Times New Roman" panose="02020603050405020304" pitchFamily="18" charset="0"/>
              </a:rPr>
              <a:t>nimamo.</a:t>
            </a:r>
          </a:p>
          <a:p>
            <a:endParaRPr lang="sl-SI" sz="1400" dirty="0">
              <a:latin typeface="Gabriola" panose="04040605051002020D02" pitchFamily="82" charset="0"/>
            </a:endParaRPr>
          </a:p>
          <a:p>
            <a:endParaRPr lang="sl-SI" dirty="0"/>
          </a:p>
        </p:txBody>
      </p:sp>
    </p:spTree>
    <p:extLst>
      <p:ext uri="{BB962C8B-B14F-4D97-AF65-F5344CB8AC3E}">
        <p14:creationId xmlns:p14="http://schemas.microsoft.com/office/powerpoint/2010/main" val="1981086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lika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16611"/>
            <a:ext cx="12192000" cy="6874611"/>
          </a:xfrm>
          <a:prstGeom prst="rect">
            <a:avLst/>
          </a:prstGeom>
        </p:spPr>
      </p:pic>
      <p:sp>
        <p:nvSpPr>
          <p:cNvPr id="2" name="Naslov 1"/>
          <p:cNvSpPr>
            <a:spLocks noGrp="1"/>
          </p:cNvSpPr>
          <p:nvPr>
            <p:ph type="title"/>
          </p:nvPr>
        </p:nvSpPr>
        <p:spPr>
          <a:xfrm>
            <a:off x="0" y="0"/>
            <a:ext cx="9520158" cy="1049235"/>
          </a:xfrm>
        </p:spPr>
        <p:txBody>
          <a:bodyPr/>
          <a:lstStyle/>
          <a:p>
            <a:r>
              <a:rPr lang="sl-SI" dirty="0" smtClean="0">
                <a:latin typeface="Brush Script MT" panose="03060802040406070304" pitchFamily="66" charset="0"/>
              </a:rPr>
              <a:t>Ciljne skupine večji porabniki:</a:t>
            </a:r>
            <a:endParaRPr lang="sl-SI" dirty="0">
              <a:latin typeface="Brush Script MT" panose="03060802040406070304" pitchFamily="66" charset="0"/>
            </a:endParaRPr>
          </a:p>
        </p:txBody>
      </p:sp>
      <p:sp>
        <p:nvSpPr>
          <p:cNvPr id="3" name="Označba mesta vsebine 2"/>
          <p:cNvSpPr>
            <a:spLocks noGrp="1"/>
          </p:cNvSpPr>
          <p:nvPr>
            <p:ph idx="1"/>
          </p:nvPr>
        </p:nvSpPr>
        <p:spPr>
          <a:xfrm>
            <a:off x="0" y="1065846"/>
            <a:ext cx="3378126" cy="3450613"/>
          </a:xfrm>
        </p:spPr>
        <p:txBody>
          <a:bodyPr/>
          <a:lstStyle/>
          <a:p>
            <a:pPr>
              <a:lnSpc>
                <a:spcPct val="100000"/>
              </a:lnSpc>
              <a:spcBef>
                <a:spcPts val="0"/>
              </a:spcBef>
              <a:buClrTx/>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Gostinske šole</a:t>
            </a:r>
          </a:p>
          <a:p>
            <a:pPr>
              <a:lnSpc>
                <a:spcPct val="100000"/>
              </a:lnSpc>
              <a:spcBef>
                <a:spcPts val="0"/>
              </a:spcBef>
              <a:buClrTx/>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Slaščičarne in kavarne</a:t>
            </a:r>
          </a:p>
          <a:p>
            <a:pPr>
              <a:lnSpc>
                <a:spcPct val="100000"/>
              </a:lnSpc>
              <a:spcBef>
                <a:spcPts val="0"/>
              </a:spcBef>
              <a:buClrTx/>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Gostinske šole</a:t>
            </a:r>
          </a:p>
          <a:p>
            <a:pPr>
              <a:lnSpc>
                <a:spcPct val="100000"/>
              </a:lnSpc>
              <a:spcBef>
                <a:spcPts val="0"/>
              </a:spcBef>
              <a:buClrTx/>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Tržnice </a:t>
            </a:r>
          </a:p>
          <a:p>
            <a:pPr>
              <a:lnSpc>
                <a:spcPct val="100000"/>
              </a:lnSpc>
              <a:spcBef>
                <a:spcPts val="0"/>
              </a:spcBef>
              <a:buClrTx/>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Dijaški in študentski domovi      </a:t>
            </a:r>
          </a:p>
          <a:p>
            <a:pPr>
              <a:lnSpc>
                <a:spcPct val="100000"/>
              </a:lnSpc>
              <a:spcBef>
                <a:spcPts val="0"/>
              </a:spcBef>
            </a:pPr>
            <a:endParaRPr lang="sl-SI" dirty="0">
              <a:latin typeface="Brush Script MT" panose="03060802040406070304" pitchFamily="66" charset="0"/>
            </a:endParaRPr>
          </a:p>
        </p:txBody>
      </p:sp>
      <p:graphicFrame>
        <p:nvGraphicFramePr>
          <p:cNvPr id="4" name="Grafikon 3"/>
          <p:cNvGraphicFramePr>
            <a:graphicFrameLocks/>
          </p:cNvGraphicFramePr>
          <p:nvPr>
            <p:extLst>
              <p:ext uri="{D42A27DB-BD31-4B8C-83A1-F6EECF244321}">
                <p14:modId xmlns:p14="http://schemas.microsoft.com/office/powerpoint/2010/main" val="2846262177"/>
              </p:ext>
            </p:extLst>
          </p:nvPr>
        </p:nvGraphicFramePr>
        <p:xfrm>
          <a:off x="-387794" y="2754625"/>
          <a:ext cx="5876441" cy="46718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59951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ctr"/>
            <a:r>
              <a:rPr lang="sl-SI" dirty="0" err="1">
                <a:latin typeface="Brush Script MT" panose="03060802040406070304" pitchFamily="66" charset="0"/>
              </a:rPr>
              <a:t>Pozicioniranje</a:t>
            </a:r>
            <a:endParaRPr lang="sl-SI" dirty="0">
              <a:latin typeface="Brush Script MT" panose="03060802040406070304" pitchFamily="66" charset="0"/>
            </a:endParaRPr>
          </a:p>
        </p:txBody>
      </p:sp>
      <p:sp>
        <p:nvSpPr>
          <p:cNvPr id="3" name="Označba mesta vsebine 2"/>
          <p:cNvSpPr>
            <a:spLocks noGrp="1"/>
          </p:cNvSpPr>
          <p:nvPr>
            <p:ph idx="1"/>
          </p:nvPr>
        </p:nvSpPr>
        <p:spPr/>
        <p:txBody>
          <a:bodyPr>
            <a:normAutofit fontScale="85000" lnSpcReduction="10000"/>
          </a:bodyPr>
          <a:lstStyle/>
          <a:p>
            <a:pPr>
              <a:lnSpc>
                <a:spcPct val="90000"/>
              </a:lnSpc>
              <a:spcBef>
                <a:spcPct val="0"/>
              </a:spcBef>
              <a:buFontTx/>
              <a:buChar char="-"/>
            </a:pPr>
            <a:r>
              <a:rPr lang="sl-SI" sz="2600" dirty="0" smtClean="0">
                <a:latin typeface="Times New Roman" panose="02020603050405020304" pitchFamily="18" charset="0"/>
                <a:ea typeface="+mj-ea"/>
                <a:cs typeface="Times New Roman" panose="02020603050405020304" pitchFamily="18" charset="0"/>
              </a:rPr>
              <a:t>Naše izdelke bomo na trgu </a:t>
            </a:r>
            <a:r>
              <a:rPr lang="sl-SI" sz="2600" dirty="0" err="1" smtClean="0">
                <a:latin typeface="Times New Roman" panose="02020603050405020304" pitchFamily="18" charset="0"/>
                <a:ea typeface="+mj-ea"/>
                <a:cs typeface="Times New Roman" panose="02020603050405020304" pitchFamily="18" charset="0"/>
              </a:rPr>
              <a:t>pozicionirali</a:t>
            </a:r>
            <a:r>
              <a:rPr lang="sl-SI" sz="2600" dirty="0" smtClean="0">
                <a:latin typeface="Times New Roman" panose="02020603050405020304" pitchFamily="18" charset="0"/>
                <a:ea typeface="+mj-ea"/>
                <a:cs typeface="Times New Roman" panose="02020603050405020304" pitchFamily="18" charset="0"/>
              </a:rPr>
              <a:t> kot popolnoma nov produkt, saj takšnega izdelka še ni našem trgu </a:t>
            </a:r>
          </a:p>
          <a:p>
            <a:pPr>
              <a:lnSpc>
                <a:spcPct val="90000"/>
              </a:lnSpc>
              <a:spcBef>
                <a:spcPct val="0"/>
              </a:spcBef>
              <a:buFontTx/>
              <a:buChar char="-"/>
            </a:pPr>
            <a:endParaRPr lang="sl-SI" sz="2600" dirty="0">
              <a:latin typeface="Times New Roman" panose="02020603050405020304" pitchFamily="18" charset="0"/>
              <a:ea typeface="+mj-ea"/>
              <a:cs typeface="Times New Roman" panose="02020603050405020304" pitchFamily="18" charset="0"/>
            </a:endParaRPr>
          </a:p>
          <a:p>
            <a:pPr>
              <a:lnSpc>
                <a:spcPct val="90000"/>
              </a:lnSpc>
              <a:spcBef>
                <a:spcPct val="0"/>
              </a:spcBef>
              <a:buFontTx/>
              <a:buChar char="-"/>
            </a:pPr>
            <a:r>
              <a:rPr lang="sl-SI" sz="2600" dirty="0" err="1" smtClean="0">
                <a:latin typeface="Times New Roman" panose="02020603050405020304" pitchFamily="18" charset="0"/>
                <a:ea typeface="+mj-ea"/>
                <a:cs typeface="Times New Roman" panose="02020603050405020304" pitchFamily="18" charset="0"/>
              </a:rPr>
              <a:t>Pozicioniranje</a:t>
            </a:r>
            <a:r>
              <a:rPr lang="sl-SI" sz="2600" dirty="0" smtClean="0">
                <a:latin typeface="Times New Roman" panose="02020603050405020304" pitchFamily="18" charset="0"/>
                <a:ea typeface="+mj-ea"/>
                <a:cs typeface="Times New Roman" panose="02020603050405020304" pitchFamily="18" charset="0"/>
              </a:rPr>
              <a:t> bo temeljilo na koristih, ki jih izdelek prinaša kupcu, to je občutek zadovoljstva, ki ga prinaša naš produkt s katerim si naš kupec lahko hitro zadovolji potrebo po slastnih palačinkah, </a:t>
            </a:r>
            <a:r>
              <a:rPr lang="sl-SI" sz="2600" dirty="0" err="1" smtClean="0">
                <a:latin typeface="Times New Roman" panose="02020603050405020304" pitchFamily="18" charset="0"/>
                <a:ea typeface="+mj-ea"/>
                <a:cs typeface="Times New Roman" panose="02020603050405020304" pitchFamily="18" charset="0"/>
              </a:rPr>
              <a:t>mafinih</a:t>
            </a:r>
            <a:r>
              <a:rPr lang="sl-SI" sz="2600" dirty="0" smtClean="0">
                <a:latin typeface="Times New Roman" panose="02020603050405020304" pitchFamily="18" charset="0"/>
                <a:ea typeface="+mj-ea"/>
                <a:cs typeface="Times New Roman" panose="02020603050405020304" pitchFamily="18" charset="0"/>
              </a:rPr>
              <a:t> ali vafljih .</a:t>
            </a:r>
          </a:p>
          <a:p>
            <a:pPr>
              <a:lnSpc>
                <a:spcPct val="90000"/>
              </a:lnSpc>
              <a:spcBef>
                <a:spcPct val="0"/>
              </a:spcBef>
              <a:buFontTx/>
              <a:buChar char="-"/>
            </a:pPr>
            <a:endParaRPr lang="sl-SI" sz="2600" dirty="0">
              <a:latin typeface="Times New Roman" panose="02020603050405020304" pitchFamily="18" charset="0"/>
              <a:ea typeface="+mj-ea"/>
              <a:cs typeface="Times New Roman" panose="02020603050405020304" pitchFamily="18" charset="0"/>
            </a:endParaRPr>
          </a:p>
          <a:p>
            <a:pPr>
              <a:lnSpc>
                <a:spcPct val="90000"/>
              </a:lnSpc>
              <a:spcBef>
                <a:spcPct val="0"/>
              </a:spcBef>
              <a:buFontTx/>
              <a:buChar char="-"/>
            </a:pPr>
            <a:r>
              <a:rPr lang="sl-SI" sz="2600" dirty="0" smtClean="0">
                <a:latin typeface="Times New Roman" panose="02020603050405020304" pitchFamily="18" charset="0"/>
                <a:ea typeface="+mj-ea"/>
                <a:cs typeface="Times New Roman" panose="02020603050405020304" pitchFamily="18" charset="0"/>
              </a:rPr>
              <a:t>Zato ciljamo na dve skupini kupcev: to so mladi in zaposlene mlade družine. Ker pa se zavedamo, da nam prodaja samo tem skupinam ne bo pokrivala stroškov poslovanja smo na osnovi raziskave pripravili tudi ponudbo za gostinske lokale, slaščičarne. Tem ponujamo izdelke v večjih pakiranjih (2l, 5l in 10 l).</a:t>
            </a:r>
          </a:p>
          <a:p>
            <a:pPr>
              <a:lnSpc>
                <a:spcPct val="90000"/>
              </a:lnSpc>
              <a:spcBef>
                <a:spcPct val="0"/>
              </a:spcBef>
              <a:buFontTx/>
              <a:buChar char="-"/>
            </a:pPr>
            <a:r>
              <a:rPr lang="sl-SI" sz="3200" dirty="0" smtClean="0">
                <a:latin typeface="Brush Script MT" panose="03060802040406070304" pitchFamily="66" charset="0"/>
                <a:ea typeface="+mj-ea"/>
                <a:cs typeface="+mj-cs"/>
              </a:rPr>
              <a:t> </a:t>
            </a:r>
          </a:p>
        </p:txBody>
      </p:sp>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38193" y="298823"/>
            <a:ext cx="2016661" cy="1347097"/>
          </a:xfrm>
          <a:prstGeom prst="rect">
            <a:avLst/>
          </a:prstGeom>
        </p:spPr>
      </p:pic>
    </p:spTree>
    <p:extLst>
      <p:ext uri="{BB962C8B-B14F-4D97-AF65-F5344CB8AC3E}">
        <p14:creationId xmlns:p14="http://schemas.microsoft.com/office/powerpoint/2010/main" val="1843338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79663" y="640080"/>
            <a:ext cx="9675191" cy="914479"/>
          </a:xfrm>
          <a:prstGeom prst="rect">
            <a:avLst/>
          </a:prstGeom>
        </p:spPr>
      </p:pic>
      <p:pic>
        <p:nvPicPr>
          <p:cNvPr id="6" name="Slika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4243" y="1459334"/>
            <a:ext cx="10595766" cy="5114987"/>
          </a:xfrm>
          <a:prstGeom prst="rect">
            <a:avLst/>
          </a:prstGeom>
        </p:spPr>
      </p:pic>
    </p:spTree>
    <p:extLst>
      <p:ext uri="{BB962C8B-B14F-4D97-AF65-F5344CB8AC3E}">
        <p14:creationId xmlns:p14="http://schemas.microsoft.com/office/powerpoint/2010/main" val="3759433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Naslov 1"/>
          <p:cNvSpPr>
            <a:spLocks noGrp="1"/>
          </p:cNvSpPr>
          <p:nvPr>
            <p:ph type="title"/>
          </p:nvPr>
        </p:nvSpPr>
        <p:spPr>
          <a:xfrm>
            <a:off x="0" y="739833"/>
            <a:ext cx="9520158" cy="866355"/>
          </a:xfrm>
        </p:spPr>
        <p:txBody>
          <a:bodyPr/>
          <a:lstStyle/>
          <a:p>
            <a:r>
              <a:rPr lang="sl-SI" dirty="0" smtClean="0">
                <a:latin typeface="Brush Script MT" panose="03060802040406070304" pitchFamily="66" charset="0"/>
              </a:rPr>
              <a:t>Zaposleni </a:t>
            </a:r>
            <a:endParaRPr lang="sl-SI" dirty="0">
              <a:latin typeface="Brush Script MT" panose="03060802040406070304" pitchFamily="66" charset="0"/>
            </a:endParaRPr>
          </a:p>
        </p:txBody>
      </p:sp>
      <p:sp>
        <p:nvSpPr>
          <p:cNvPr id="3" name="Označba mesta vsebine 2"/>
          <p:cNvSpPr>
            <a:spLocks noGrp="1"/>
          </p:cNvSpPr>
          <p:nvPr>
            <p:ph idx="1"/>
          </p:nvPr>
        </p:nvSpPr>
        <p:spPr>
          <a:xfrm>
            <a:off x="0" y="2346021"/>
            <a:ext cx="9520158" cy="3450613"/>
          </a:xfrm>
        </p:spPr>
        <p:txBody>
          <a:bodyPr>
            <a:normAutofit lnSpcReduction="10000"/>
          </a:bodyPr>
          <a:lstStyle/>
          <a:p>
            <a:pPr>
              <a:buClr>
                <a:schemeClr val="tx1"/>
              </a:buClr>
              <a:buFont typeface="Wingdings" panose="05000000000000000000" pitchFamily="2" charset="2"/>
              <a:buChar char="ü"/>
            </a:pPr>
            <a:r>
              <a:rPr lang="sl-SI" sz="1600" dirty="0" smtClean="0">
                <a:latin typeface="Times New Roman" panose="02020603050405020304" pitchFamily="18" charset="0"/>
                <a:cs typeface="Times New Roman" panose="02020603050405020304" pitchFamily="18" charset="0"/>
              </a:rPr>
              <a:t>V našem podjetju smo na začetku zaposlili slaščičarja in živilskega tehnolog. Živilski tehnolog skrbi za razvoj novih izdelkov, nabavo potrebnih surovin in nadzor proizvodnje. Slaščičar pa skrbi za proizvodnjo izdelkov .</a:t>
            </a:r>
          </a:p>
          <a:p>
            <a:pPr>
              <a:buClr>
                <a:schemeClr val="tx1"/>
              </a:buClr>
              <a:buFont typeface="Wingdings" panose="05000000000000000000" pitchFamily="2" charset="2"/>
              <a:buChar char="ü"/>
            </a:pPr>
            <a:endParaRPr lang="sl-SI" sz="1400" dirty="0">
              <a:latin typeface="Times New Roman" panose="02020603050405020304" pitchFamily="18" charset="0"/>
              <a:cs typeface="Times New Roman" panose="02020603050405020304" pitchFamily="18" charset="0"/>
            </a:endParaRPr>
          </a:p>
          <a:p>
            <a:pPr>
              <a:buClr>
                <a:schemeClr val="tx1"/>
              </a:buClr>
              <a:buFont typeface="Wingdings" panose="05000000000000000000" pitchFamily="2" charset="2"/>
              <a:buChar char="ü"/>
            </a:pPr>
            <a:r>
              <a:rPr lang="sl-SI" sz="1800" dirty="0" smtClean="0">
                <a:latin typeface="Times New Roman" panose="02020603050405020304" pitchFamily="18" charset="0"/>
                <a:cs typeface="Times New Roman" panose="02020603050405020304" pitchFamily="18" charset="0"/>
              </a:rPr>
              <a:t>V </a:t>
            </a:r>
            <a:r>
              <a:rPr lang="sl-SI" sz="1800" dirty="0">
                <a:latin typeface="Times New Roman" panose="02020603050405020304" pitchFamily="18" charset="0"/>
                <a:cs typeface="Times New Roman" panose="02020603050405020304" pitchFamily="18" charset="0"/>
              </a:rPr>
              <a:t>podjetju pričakujemo da se bomo </a:t>
            </a:r>
            <a:r>
              <a:rPr lang="sl-SI" sz="1800" dirty="0" smtClean="0">
                <a:latin typeface="Times New Roman" panose="02020603050405020304" pitchFamily="18" charset="0"/>
                <a:cs typeface="Times New Roman" panose="02020603050405020304" pitchFamily="18" charset="0"/>
              </a:rPr>
              <a:t>širili</a:t>
            </a:r>
            <a:r>
              <a:rPr lang="sl-SI" sz="1800" dirty="0">
                <a:latin typeface="Times New Roman" panose="02020603050405020304" pitchFamily="18" charset="0"/>
                <a:cs typeface="Times New Roman" panose="02020603050405020304" pitchFamily="18" charset="0"/>
              </a:rPr>
              <a:t>, zato bomo zaposlovali naslednje kadre:</a:t>
            </a:r>
            <a:endParaRPr lang="sl-SI" sz="1800" dirty="0" smtClean="0">
              <a:latin typeface="Times New Roman" panose="02020603050405020304" pitchFamily="18" charset="0"/>
              <a:cs typeface="Times New Roman" panose="02020603050405020304" pitchFamily="18" charset="0"/>
            </a:endParaRPr>
          </a:p>
          <a:p>
            <a:pPr>
              <a:buClr>
                <a:schemeClr val="tx1"/>
              </a:buClr>
              <a:buFont typeface="Wingdings" panose="05000000000000000000" pitchFamily="2" charset="2"/>
              <a:buChar char="ü"/>
            </a:pPr>
            <a:r>
              <a:rPr lang="sl-SI" sz="1800" b="1" dirty="0" smtClean="0">
                <a:latin typeface="Times New Roman" panose="02020603050405020304" pitchFamily="18" charset="0"/>
                <a:cs typeface="Times New Roman" panose="02020603050405020304" pitchFamily="18" charset="0"/>
              </a:rPr>
              <a:t> Slaščičar (število bo odvisno od naročil in širjenja našega trga</a:t>
            </a:r>
            <a:endParaRPr lang="sl-SI" sz="1800" b="1" dirty="0">
              <a:latin typeface="Times New Roman" panose="02020603050405020304" pitchFamily="18" charset="0"/>
              <a:cs typeface="Times New Roman" panose="02020603050405020304" pitchFamily="18" charset="0"/>
            </a:endParaRPr>
          </a:p>
          <a:p>
            <a:pPr lvl="0">
              <a:buClr>
                <a:schemeClr val="tx1"/>
              </a:buClr>
              <a:buFont typeface="Wingdings" panose="05000000000000000000" pitchFamily="2" charset="2"/>
              <a:buChar char="ü"/>
            </a:pPr>
            <a:r>
              <a:rPr lang="sl-SI" sz="1800" b="1" dirty="0" smtClean="0">
                <a:latin typeface="Times New Roman" panose="02020603050405020304" pitchFamily="18" charset="0"/>
                <a:cs typeface="Times New Roman" panose="02020603050405020304" pitchFamily="18" charset="0"/>
              </a:rPr>
              <a:t>Šofer (ki bo skrbel za dostavo gostinskim lokalom)</a:t>
            </a:r>
            <a:endParaRPr lang="sl-SI" sz="1800" b="1" dirty="0">
              <a:latin typeface="Times New Roman" panose="02020603050405020304" pitchFamily="18" charset="0"/>
              <a:cs typeface="Times New Roman" panose="02020603050405020304" pitchFamily="18" charset="0"/>
            </a:endParaRPr>
          </a:p>
          <a:p>
            <a:pPr lvl="0">
              <a:buClr>
                <a:schemeClr val="tx1"/>
              </a:buClr>
              <a:buFont typeface="Wingdings" panose="05000000000000000000" pitchFamily="2" charset="2"/>
              <a:buChar char="ü"/>
            </a:pPr>
            <a:r>
              <a:rPr lang="sl-SI" sz="1800" b="1" dirty="0">
                <a:latin typeface="Times New Roman" panose="02020603050405020304" pitchFamily="18" charset="0"/>
                <a:cs typeface="Times New Roman" panose="02020603050405020304" pitchFamily="18" charset="0"/>
              </a:rPr>
              <a:t> </a:t>
            </a:r>
            <a:r>
              <a:rPr lang="sl-SI" sz="1800" b="1" dirty="0" smtClean="0">
                <a:latin typeface="Times New Roman" panose="02020603050405020304" pitchFamily="18" charset="0"/>
                <a:cs typeface="Times New Roman" panose="02020603050405020304" pitchFamily="18" charset="0"/>
              </a:rPr>
              <a:t>Živilski tehnolog ( dodatno jih bomo zaposlovali glede na širjenje našega trga)</a:t>
            </a:r>
          </a:p>
          <a:p>
            <a:pPr lvl="0">
              <a:buClr>
                <a:schemeClr val="tx1"/>
              </a:buClr>
              <a:buFont typeface="Wingdings" panose="05000000000000000000" pitchFamily="2" charset="2"/>
              <a:buChar char="ü"/>
            </a:pPr>
            <a:r>
              <a:rPr lang="sl-SI" sz="1800" b="1" dirty="0" smtClean="0">
                <a:latin typeface="Times New Roman" panose="02020603050405020304" pitchFamily="18" charset="0"/>
                <a:cs typeface="Times New Roman" panose="02020603050405020304" pitchFamily="18" charset="0"/>
              </a:rPr>
              <a:t>Komercialist, računovodja (zaposlili jih bomo, ko se bo povečal obseg proizvodnje, do tedaj pa bomo za izvajanje teh storitev glede na potrebe najeli zunanje sodelavce)</a:t>
            </a:r>
            <a:endParaRPr lang="sl-SI" sz="1800" b="1" dirty="0">
              <a:latin typeface="Times New Roman" panose="02020603050405020304" pitchFamily="18" charset="0"/>
              <a:cs typeface="Times New Roman" panose="02020603050405020304" pitchFamily="18" charset="0"/>
            </a:endParaRPr>
          </a:p>
          <a:p>
            <a:endParaRPr lang="sl-SI"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886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34696" y="177502"/>
            <a:ext cx="9520158" cy="1049235"/>
          </a:xfrm>
        </p:spPr>
        <p:txBody>
          <a:bodyPr>
            <a:normAutofit/>
          </a:bodyPr>
          <a:lstStyle/>
          <a:p>
            <a:pPr algn="ctr"/>
            <a:r>
              <a:rPr lang="sl-SI" dirty="0">
                <a:latin typeface="Brush Script MT" panose="03060802040406070304" pitchFamily="66" charset="0"/>
              </a:rPr>
              <a:t>Finančni načrt </a:t>
            </a:r>
          </a:p>
        </p:txBody>
      </p:sp>
      <p:sp>
        <p:nvSpPr>
          <p:cNvPr id="3" name="Označba mesta vsebine 2"/>
          <p:cNvSpPr>
            <a:spLocks noGrp="1"/>
          </p:cNvSpPr>
          <p:nvPr>
            <p:ph idx="1"/>
          </p:nvPr>
        </p:nvSpPr>
        <p:spPr>
          <a:xfrm>
            <a:off x="1534696" y="1427903"/>
            <a:ext cx="9520158" cy="3450613"/>
          </a:xfrm>
        </p:spPr>
        <p:txBody>
          <a:bodyPr>
            <a:normAutofit fontScale="92500" lnSpcReduction="20000"/>
          </a:bodyPr>
          <a:lstStyle/>
          <a:p>
            <a:r>
              <a:rPr lang="sl-SI" sz="2100" dirty="0" smtClean="0">
                <a:latin typeface="Times New Roman" panose="02020603050405020304" pitchFamily="18" charset="0"/>
                <a:cs typeface="Times New Roman" panose="02020603050405020304" pitchFamily="18" charset="0"/>
              </a:rPr>
              <a:t>FINANCIRANJE ZAGONA:</a:t>
            </a:r>
          </a:p>
          <a:p>
            <a:r>
              <a:rPr lang="sl-SI" sz="1800" dirty="0" smtClean="0">
                <a:latin typeface="Times New Roman" panose="02020603050405020304" pitchFamily="18" charset="0"/>
                <a:cs typeface="Times New Roman" panose="02020603050405020304" pitchFamily="18" charset="0"/>
              </a:rPr>
              <a:t>Podjetje smo ustanovili z lastnimi viri:</a:t>
            </a:r>
            <a:endParaRPr lang="sl-SI" sz="1800" dirty="0">
              <a:latin typeface="Times New Roman" panose="02020603050405020304" pitchFamily="18" charset="0"/>
              <a:cs typeface="Times New Roman" panose="02020603050405020304" pitchFamily="18" charset="0"/>
            </a:endParaRPr>
          </a:p>
          <a:p>
            <a:r>
              <a:rPr lang="sl-SI" sz="1800" dirty="0" smtClean="0">
                <a:latin typeface="Times New Roman" panose="02020603050405020304" pitchFamily="18" charset="0"/>
                <a:cs typeface="Times New Roman" panose="02020603050405020304" pitchFamily="18" charset="0"/>
              </a:rPr>
              <a:t>Osnovni </a:t>
            </a:r>
            <a:r>
              <a:rPr lang="sl-SI" sz="1800" dirty="0">
                <a:latin typeface="Times New Roman" panose="02020603050405020304" pitchFamily="18" charset="0"/>
                <a:cs typeface="Times New Roman" panose="02020603050405020304" pitchFamily="18" charset="0"/>
              </a:rPr>
              <a:t>kapital = 25 000 €</a:t>
            </a:r>
          </a:p>
          <a:p>
            <a:r>
              <a:rPr lang="sl-SI" sz="1800" dirty="0">
                <a:latin typeface="Times New Roman" panose="02020603050405020304" pitchFamily="18" charset="0"/>
                <a:cs typeface="Times New Roman" panose="02020603050405020304" pitchFamily="18" charset="0"/>
              </a:rPr>
              <a:t>Deleži </a:t>
            </a:r>
            <a:r>
              <a:rPr lang="sl-SI" sz="1800" dirty="0" smtClean="0">
                <a:latin typeface="Times New Roman" panose="02020603050405020304" pitchFamily="18" charset="0"/>
                <a:cs typeface="Times New Roman" panose="02020603050405020304" pitchFamily="18" charset="0"/>
              </a:rPr>
              <a:t>:</a:t>
            </a:r>
            <a:r>
              <a:rPr lang="sl-SI" sz="1800" dirty="0">
                <a:latin typeface="Times New Roman" panose="02020603050405020304" pitchFamily="18" charset="0"/>
                <a:cs typeface="Times New Roman" panose="02020603050405020304" pitchFamily="18" charset="0"/>
              </a:rPr>
              <a:t/>
            </a:r>
            <a:br>
              <a:rPr lang="sl-SI" sz="1800" dirty="0">
                <a:latin typeface="Times New Roman" panose="02020603050405020304" pitchFamily="18" charset="0"/>
                <a:cs typeface="Times New Roman" panose="02020603050405020304" pitchFamily="18" charset="0"/>
              </a:rPr>
            </a:br>
            <a:r>
              <a:rPr lang="sl-SI" sz="1800" dirty="0">
                <a:latin typeface="Times New Roman" panose="02020603050405020304" pitchFamily="18" charset="0"/>
                <a:cs typeface="Times New Roman" panose="02020603050405020304" pitchFamily="18" charset="0"/>
              </a:rPr>
              <a:t>Maja Stanič 50% = 12 500 €</a:t>
            </a:r>
          </a:p>
          <a:p>
            <a:r>
              <a:rPr lang="sl-SI" sz="1800" dirty="0">
                <a:latin typeface="Times New Roman" panose="02020603050405020304" pitchFamily="18" charset="0"/>
                <a:cs typeface="Times New Roman" panose="02020603050405020304" pitchFamily="18" charset="0"/>
              </a:rPr>
              <a:t>Kristjan Turšič 20 % = 5 000 €</a:t>
            </a:r>
          </a:p>
          <a:p>
            <a:r>
              <a:rPr lang="sl-SI" sz="1800" dirty="0">
                <a:latin typeface="Times New Roman" panose="02020603050405020304" pitchFamily="18" charset="0"/>
                <a:cs typeface="Times New Roman" panose="02020603050405020304" pitchFamily="18" charset="0"/>
              </a:rPr>
              <a:t>Lorena Car 15% = 3 750 €</a:t>
            </a:r>
          </a:p>
          <a:p>
            <a:r>
              <a:rPr lang="sl-SI" sz="1800" dirty="0">
                <a:latin typeface="Times New Roman" panose="02020603050405020304" pitchFamily="18" charset="0"/>
                <a:cs typeface="Times New Roman" panose="02020603050405020304" pitchFamily="18" charset="0"/>
              </a:rPr>
              <a:t>Tjaša Bobič 15 % = 3 750 </a:t>
            </a:r>
            <a:r>
              <a:rPr lang="sl-SI" sz="1800" dirty="0" smtClean="0">
                <a:latin typeface="Times New Roman" panose="02020603050405020304" pitchFamily="18" charset="0"/>
                <a:cs typeface="Times New Roman" panose="02020603050405020304" pitchFamily="18" charset="0"/>
              </a:rPr>
              <a:t>€</a:t>
            </a:r>
          </a:p>
          <a:p>
            <a:pPr marL="0" indent="0">
              <a:buNone/>
            </a:pPr>
            <a:r>
              <a:rPr lang="sl-SI" sz="1800" dirty="0" smtClean="0">
                <a:latin typeface="Times New Roman" panose="02020603050405020304" pitchFamily="18" charset="0"/>
                <a:cs typeface="Times New Roman" panose="02020603050405020304" pitchFamily="18" charset="0"/>
              </a:rPr>
              <a:t>Za širjenje poslovanja pa bomo najeli bančno posojilo .</a:t>
            </a:r>
          </a:p>
          <a:p>
            <a:endParaRPr lang="sl-SI" sz="1800" dirty="0">
              <a:latin typeface="Times New Roman" panose="02020603050405020304" pitchFamily="18" charset="0"/>
              <a:cs typeface="Times New Roman" panose="02020603050405020304" pitchFamily="18" charset="0"/>
            </a:endParaRPr>
          </a:p>
          <a:p>
            <a:endParaRPr lang="sl-SI" sz="1800" dirty="0" smtClean="0">
              <a:latin typeface="Times New Roman" panose="02020603050405020304" pitchFamily="18" charset="0"/>
              <a:cs typeface="Times New Roman" panose="02020603050405020304" pitchFamily="18" charset="0"/>
            </a:endParaRPr>
          </a:p>
          <a:p>
            <a:endParaRPr lang="sl-SI" sz="1800" dirty="0">
              <a:latin typeface="Times New Roman" panose="02020603050405020304" pitchFamily="18" charset="0"/>
              <a:cs typeface="Times New Roman" panose="02020603050405020304" pitchFamily="18" charset="0"/>
            </a:endParaRPr>
          </a:p>
          <a:p>
            <a:endParaRPr lang="sl-SI" sz="1400" dirty="0"/>
          </a:p>
        </p:txBody>
      </p:sp>
    </p:spTree>
    <p:extLst>
      <p:ext uri="{BB962C8B-B14F-4D97-AF65-F5344CB8AC3E}">
        <p14:creationId xmlns:p14="http://schemas.microsoft.com/office/powerpoint/2010/main" val="1919021240"/>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Po meri 1">
      <a:dk1>
        <a:sysClr val="windowText" lastClr="000000"/>
      </a:dk1>
      <a:lt1>
        <a:srgbClr val="F2F2F2"/>
      </a:lt1>
      <a:dk2>
        <a:srgbClr val="454545"/>
      </a:dk2>
      <a:lt2>
        <a:srgbClr val="FFFFFF"/>
      </a:lt2>
      <a:accent1>
        <a:srgbClr val="FFFFFF"/>
      </a:accent1>
      <a:accent2>
        <a:srgbClr val="FFFFFF"/>
      </a:accent2>
      <a:accent3>
        <a:srgbClr val="BC72F0"/>
      </a:accent3>
      <a:accent4>
        <a:srgbClr val="795FAF"/>
      </a:accent4>
      <a:accent5>
        <a:srgbClr val="586EA6"/>
      </a:accent5>
      <a:accent6>
        <a:srgbClr val="6892A0"/>
      </a:accent6>
      <a:hlink>
        <a:srgbClr val="FFFFFF"/>
      </a:hlink>
      <a:folHlink>
        <a:srgbClr val="FFFFFF"/>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
  <TotalTime>296</TotalTime>
  <Words>748</Words>
  <Application>Microsoft Office PowerPoint</Application>
  <PresentationFormat>Širokozaslonsko</PresentationFormat>
  <Paragraphs>79</Paragraphs>
  <Slides>11</Slides>
  <Notes>0</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11</vt:i4>
      </vt:variant>
    </vt:vector>
  </HeadingPairs>
  <TitlesOfParts>
    <vt:vector size="18" baseType="lpstr">
      <vt:lpstr>Arial</vt:lpstr>
      <vt:lpstr>Brush Script MT</vt:lpstr>
      <vt:lpstr>Gabriola</vt:lpstr>
      <vt:lpstr>Palatino Linotype</vt:lpstr>
      <vt:lpstr>Times New Roman</vt:lpstr>
      <vt:lpstr>Wingdings</vt:lpstr>
      <vt:lpstr>Gallery</vt:lpstr>
      <vt:lpstr>         UpTake&amp;Bake</vt:lpstr>
      <vt:lpstr>Opis podjetja </vt:lpstr>
      <vt:lpstr>Opis izdelkov</vt:lpstr>
      <vt:lpstr>Velikost prodajnega trga  ter prodajni potenciali</vt:lpstr>
      <vt:lpstr>Ciljne skupine večji porabniki:</vt:lpstr>
      <vt:lpstr>Pozicioniranje</vt:lpstr>
      <vt:lpstr>PowerPointova predstavitev</vt:lpstr>
      <vt:lpstr>Zaposleni </vt:lpstr>
      <vt:lpstr>Finančni načrt </vt:lpstr>
      <vt:lpstr>Stroški proizvodnje</vt:lpstr>
      <vt:lpstr>Točka preloma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UpTake&amp;Bake</dc:title>
  <dc:creator>Patricia Amadej</dc:creator>
  <cp:lastModifiedBy>Uporabnik sistema Windows</cp:lastModifiedBy>
  <cp:revision>44</cp:revision>
  <dcterms:created xsi:type="dcterms:W3CDTF">2017-12-14T19:53:36Z</dcterms:created>
  <dcterms:modified xsi:type="dcterms:W3CDTF">2018-01-26T11:21:01Z</dcterms:modified>
</cp:coreProperties>
</file>