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65" r:id="rId4"/>
    <p:sldId id="269" r:id="rId5"/>
    <p:sldId id="270" r:id="rId6"/>
    <p:sldId id="275" r:id="rId7"/>
    <p:sldId id="274" r:id="rId8"/>
    <p:sldId id="272" r:id="rId9"/>
    <p:sldId id="273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4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211F5-A923-4417-B61E-F9EDCD0A27FE}" type="datetimeFigureOut">
              <a:rPr lang="sl-SI" smtClean="0"/>
              <a:t>29. 01. 2018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97A8B-6FD2-4B6F-9330-E45D30767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5486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5909-7805-49A2-A41A-211833294792}" type="datetimeFigureOut">
              <a:rPr lang="sl-SI" smtClean="0"/>
              <a:t>29. 01. 2018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705-A2D1-4F5B-ACE8-2E0D28AA0CF2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787236" cy="68580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8336" y="0"/>
            <a:ext cx="1603664" cy="685800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87236" y="6504709"/>
            <a:ext cx="8801100" cy="35011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87236" y="0"/>
            <a:ext cx="8801100" cy="2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3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5909-7805-49A2-A41A-211833294792}" type="datetimeFigureOut">
              <a:rPr lang="sl-SI" smtClean="0"/>
              <a:t>29. 01. 2018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705-A2D1-4F5B-ACE8-2E0D28AA0C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8167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5909-7805-49A2-A41A-211833294792}" type="datetimeFigureOut">
              <a:rPr lang="sl-SI" smtClean="0"/>
              <a:t>29. 01. 2018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705-A2D1-4F5B-ACE8-2E0D28AA0C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6426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5909-7805-49A2-A41A-211833294792}" type="datetimeFigureOut">
              <a:rPr lang="sl-SI" smtClean="0"/>
              <a:t>29. 01. 2018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705-A2D1-4F5B-ACE8-2E0D28AA0CF2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838200" cy="6858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5536" y="0"/>
            <a:ext cx="1110096" cy="685800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8200" y="0"/>
            <a:ext cx="10207336" cy="249382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8200" y="6504709"/>
            <a:ext cx="10207336" cy="35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71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5909-7805-49A2-A41A-211833294792}" type="datetimeFigureOut">
              <a:rPr lang="sl-SI" smtClean="0"/>
              <a:t>29. 01. 2018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705-A2D1-4F5B-ACE8-2E0D28AA0C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7664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5909-7805-49A2-A41A-211833294792}" type="datetimeFigureOut">
              <a:rPr lang="sl-SI" smtClean="0"/>
              <a:t>29. 01. 2018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705-A2D1-4F5B-ACE8-2E0D28AA0C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6570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5909-7805-49A2-A41A-211833294792}" type="datetimeFigureOut">
              <a:rPr lang="sl-SI" smtClean="0"/>
              <a:t>29. 01. 2018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705-A2D1-4F5B-ACE8-2E0D28AA0C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2757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5909-7805-49A2-A41A-211833294792}" type="datetimeFigureOut">
              <a:rPr lang="sl-SI" smtClean="0"/>
              <a:t>29. 01. 2018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705-A2D1-4F5B-ACE8-2E0D28AA0C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380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5909-7805-49A2-A41A-211833294792}" type="datetimeFigureOut">
              <a:rPr lang="sl-SI" smtClean="0"/>
              <a:t>29. 01. 2018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705-A2D1-4F5B-ACE8-2E0D28AA0C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2533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5909-7805-49A2-A41A-211833294792}" type="datetimeFigureOut">
              <a:rPr lang="sl-SI" smtClean="0"/>
              <a:t>29. 01. 2018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705-A2D1-4F5B-ACE8-2E0D28AA0C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1748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5909-7805-49A2-A41A-211833294792}" type="datetimeFigureOut">
              <a:rPr lang="sl-SI" smtClean="0"/>
              <a:t>29. 01. 2018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705-A2D1-4F5B-ACE8-2E0D28AA0C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1485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35909-7805-49A2-A41A-211833294792}" type="datetimeFigureOut">
              <a:rPr lang="sl-SI" smtClean="0"/>
              <a:t>29. 01. 2018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31705-A2D1-4F5B-ACE8-2E0D28AA0C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355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karinmuznik.wixsite.com/updrotless" TargetMode="External"/><Relationship Id="rId7" Type="http://schemas.openxmlformats.org/officeDocument/2006/relationships/image" Target="../media/image13.jpeg"/><Relationship Id="rId2" Type="http://schemas.openxmlformats.org/officeDocument/2006/relationships/hyperlink" Target="http://market.pythonanywhere.com/drotles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up.drotless/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www.facebook.com/updrotless/" TargetMode="Externa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sz="3200" dirty="0" smtClean="0"/>
              <a:t>proizvodnja brezžičnih lesenih izdelkov </a:t>
            </a:r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4" name="Slika 3" descr="E:\UP DROTLESS\logotip.PNG"/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0" t="38002" r="18824" b="38404"/>
          <a:stretch/>
        </p:blipFill>
        <p:spPr bwMode="auto">
          <a:xfrm>
            <a:off x="2680136" y="1387366"/>
            <a:ext cx="6306208" cy="22146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avokotnik 4"/>
          <p:cNvSpPr/>
          <p:nvPr/>
        </p:nvSpPr>
        <p:spPr>
          <a:xfrm>
            <a:off x="2070795" y="4429919"/>
            <a:ext cx="805040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Na manj zapleteno življenje </a:t>
            </a:r>
            <a:endParaRPr lang="sl-SI" sz="54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205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OPIS PODJETJA 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9502" y="1492468"/>
            <a:ext cx="10089931" cy="4549557"/>
          </a:xfrm>
        </p:spPr>
        <p:txBody>
          <a:bodyPr/>
          <a:lstStyle/>
          <a:p>
            <a:r>
              <a:rPr lang="sl-SI" dirty="0" smtClean="0"/>
              <a:t>Smo podjetje, ki se ukvarja s proizvodnjo brezžičnih pametnih lesenih izdelkov. </a:t>
            </a:r>
          </a:p>
          <a:p>
            <a:r>
              <a:rPr lang="sl-SI" dirty="0" smtClean="0"/>
              <a:t>Ideja temelji na združitvi dveh idej = leseni izdelki + brezžični pametnimi izdelki (Internet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/>
              <a:t>T</a:t>
            </a:r>
            <a:r>
              <a:rPr lang="sl-SI" dirty="0" err="1" smtClean="0"/>
              <a:t>hings</a:t>
            </a:r>
            <a:r>
              <a:rPr lang="sl-SI" dirty="0" smtClean="0"/>
              <a:t>)</a:t>
            </a:r>
          </a:p>
          <a:p>
            <a:r>
              <a:rPr lang="sl-SI" dirty="0" smtClean="0"/>
              <a:t>Zakaj leseni izdelki? Slovenija je 4. najbolj gozdnata država v Evropi </a:t>
            </a:r>
          </a:p>
          <a:p>
            <a:r>
              <a:rPr lang="sl-SI" dirty="0" smtClean="0"/>
              <a:t>Zakaj brezžični? žica predstavlja težavo pri izdelkih  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4" name="Slika 3" descr="E:\UP DROTLESS\logotip.PNG"/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0" t="38002" r="18824" b="38404"/>
          <a:stretch/>
        </p:blipFill>
        <p:spPr bwMode="auto">
          <a:xfrm>
            <a:off x="7848303" y="4630994"/>
            <a:ext cx="2655558" cy="11651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2" descr="Rezultat iskanja slik za ž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8" name="PoljeZBesedilom 7"/>
          <p:cNvSpPr txBox="1"/>
          <p:nvPr/>
        </p:nvSpPr>
        <p:spPr>
          <a:xfrm>
            <a:off x="4317795" y="4630994"/>
            <a:ext cx="545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b="1" dirty="0" smtClean="0"/>
              <a:t>+</a:t>
            </a:r>
            <a:endParaRPr lang="sl-SI" sz="6000" b="1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7225635" y="4641487"/>
            <a:ext cx="748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b="1" dirty="0" smtClean="0"/>
              <a:t>=</a:t>
            </a:r>
            <a:endParaRPr lang="sl-SI" sz="6000" b="1" dirty="0"/>
          </a:p>
        </p:txBody>
      </p:sp>
      <p:pic>
        <p:nvPicPr>
          <p:cNvPr id="10" name="Picture 2" descr="Rezultat iskanja slik za internet stvar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027" y="4641487"/>
            <a:ext cx="1617593" cy="142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9" y="4778852"/>
            <a:ext cx="1539683" cy="115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3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OPIS IZDELKA/STORITVE</a:t>
            </a:r>
            <a:endParaRPr lang="sl-SI" b="1" dirty="0"/>
          </a:p>
        </p:txBody>
      </p:sp>
      <p:sp>
        <p:nvSpPr>
          <p:cNvPr id="4" name="AutoShape 4" descr="Rezultat iskanja slik za leseno ohišj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5" name="AutoShape 6" descr="Rezultat iskanja slik za leseno ohišj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56441" y="1511747"/>
            <a:ext cx="9942787" cy="4794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/>
              <a:t>Internet stvari (Internet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/>
              <a:t>T</a:t>
            </a:r>
            <a:r>
              <a:rPr lang="sl-SI" dirty="0" err="1" smtClean="0"/>
              <a:t>hings</a:t>
            </a:r>
            <a:r>
              <a:rPr lang="sl-SI" dirty="0" smtClean="0"/>
              <a:t>) </a:t>
            </a:r>
            <a:endParaRPr lang="sl-SI" dirty="0"/>
          </a:p>
          <a:p>
            <a:pPr marL="0" indent="0">
              <a:buNone/>
            </a:pPr>
            <a:r>
              <a:rPr lang="sl-SI" dirty="0" smtClean="0"/>
              <a:t>             +</a:t>
            </a:r>
          </a:p>
          <a:p>
            <a:pPr marL="0" indent="0">
              <a:buNone/>
            </a:pPr>
            <a:r>
              <a:rPr lang="sl-SI" dirty="0" smtClean="0"/>
              <a:t>Leseno ohišje izdelkov (naravno, lokalno)</a:t>
            </a:r>
          </a:p>
          <a:p>
            <a:pPr marL="0" indent="0">
              <a:buNone/>
            </a:pPr>
            <a:r>
              <a:rPr lang="sl-SI" dirty="0"/>
              <a:t>V prihodnje bomo naše izdelke </a:t>
            </a:r>
            <a:r>
              <a:rPr lang="sl-SI" dirty="0" smtClean="0"/>
              <a:t>izboljšali z</a:t>
            </a:r>
            <a:r>
              <a:rPr lang="sl-SI" dirty="0"/>
              <a:t> </a:t>
            </a:r>
            <a:r>
              <a:rPr lang="sl-SI" dirty="0" smtClean="0"/>
              <a:t>nadgradnjo aplikacij, npr. </a:t>
            </a:r>
            <a:r>
              <a:rPr lang="sl-SI" dirty="0"/>
              <a:t/>
            </a:r>
            <a:br>
              <a:rPr lang="sl-SI" dirty="0"/>
            </a:br>
            <a:r>
              <a:rPr lang="sl-SI" dirty="0"/>
              <a:t>z</a:t>
            </a:r>
            <a:r>
              <a:rPr lang="sl-SI" dirty="0" smtClean="0"/>
              <a:t>vočnik bo</a:t>
            </a:r>
            <a:r>
              <a:rPr lang="sl-SI" dirty="0"/>
              <a:t> </a:t>
            </a:r>
            <a:r>
              <a:rPr lang="sl-SI" dirty="0" smtClean="0"/>
              <a:t>prepoznal govor</a:t>
            </a:r>
            <a:r>
              <a:rPr lang="sl-SI" dirty="0"/>
              <a:t>, </a:t>
            </a:r>
            <a:r>
              <a:rPr lang="sl-SI" dirty="0" smtClean="0"/>
              <a:t>predvajal </a:t>
            </a:r>
            <a:r>
              <a:rPr lang="sl-SI" dirty="0"/>
              <a:t>glasbo, prek njega </a:t>
            </a:r>
            <a:r>
              <a:rPr lang="sl-SI" dirty="0" smtClean="0"/>
              <a:t>bomo lahko </a:t>
            </a:r>
            <a:r>
              <a:rPr lang="sl-SI" dirty="0"/>
              <a:t>celo </a:t>
            </a:r>
            <a:r>
              <a:rPr lang="sl-SI" dirty="0" smtClean="0"/>
              <a:t>naročili vstopnico za koncert.</a:t>
            </a:r>
          </a:p>
          <a:p>
            <a:pPr marL="0" indent="0">
              <a:buNone/>
            </a:pPr>
            <a:r>
              <a:rPr lang="sl-SI" dirty="0" smtClean="0"/>
              <a:t>Zaščita: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Stroške proizvodnje bi znižali s pomočjo študentov programerjev aplikacij FRI.</a:t>
            </a:r>
          </a:p>
        </p:txBody>
      </p:sp>
      <p:pic>
        <p:nvPicPr>
          <p:cNvPr id="1026" name="Picture 2" descr="Rezultat iskanja slik za urad za zaščito intelektualne lastn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953" y="4315996"/>
            <a:ext cx="1552241" cy="91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8073" y="5683836"/>
            <a:ext cx="1560804" cy="622370"/>
          </a:xfrm>
          <a:prstGeom prst="rect">
            <a:avLst/>
          </a:prstGeom>
        </p:spPr>
      </p:pic>
      <p:pic>
        <p:nvPicPr>
          <p:cNvPr id="13" name="Označba mesta vsebin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3" b="89962" l="9975" r="949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83" y="768769"/>
            <a:ext cx="3721586" cy="247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0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PRODAJA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45931" y="1460938"/>
            <a:ext cx="9995338" cy="4824247"/>
          </a:xfrm>
        </p:spPr>
        <p:txBody>
          <a:bodyPr/>
          <a:lstStyle/>
          <a:p>
            <a:r>
              <a:rPr lang="sl-SI" dirty="0" smtClean="0"/>
              <a:t>Naše podjetje največ posluje s podjetji in končnimi kupci iz Slovenije, poslovanje pa smo s spletno trgovino razširili na svetovni trg.  </a:t>
            </a:r>
          </a:p>
          <a:p>
            <a:r>
              <a:rPr lang="sl-SI" dirty="0" smtClean="0"/>
              <a:t>Naš prodajni potencial znaša 5% kupcev. </a:t>
            </a:r>
          </a:p>
          <a:p>
            <a:r>
              <a:rPr lang="sl-SI" dirty="0" smtClean="0"/>
              <a:t>Naše podjetje ima konkurenco na področju lesenih izdelkov ter na področju brezžičnih izdelkov. Na trgu pa smo edino podjetje, ki se ukvarja s proizvodnjo brezžičnih pametnih lesenih izdelkov. </a:t>
            </a:r>
          </a:p>
          <a:p>
            <a:pPr marL="0" indent="0">
              <a:buNone/>
            </a:pPr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2662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POZICIONIRANJE </a:t>
            </a:r>
            <a:endParaRPr lang="sl-SI" b="1" dirty="0"/>
          </a:p>
        </p:txBody>
      </p:sp>
      <p:sp>
        <p:nvSpPr>
          <p:cNvPr id="5" name="AutoShape 2" descr="Rezultat iskanja slik za face silhouet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697" y="2248424"/>
            <a:ext cx="2606565" cy="2606565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3799490" y="2995943"/>
            <a:ext cx="1355834" cy="369332"/>
          </a:xfrm>
          <a:prstGeom prst="rect">
            <a:avLst/>
          </a:prstGeom>
          <a:noFill/>
          <a:ln>
            <a:solidFill>
              <a:srgbClr val="FFFF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B0F0"/>
                </a:solidFill>
              </a:rPr>
              <a:t>nezapleteno</a:t>
            </a:r>
            <a:endParaRPr lang="sl-SI" dirty="0">
              <a:solidFill>
                <a:srgbClr val="00B0F0"/>
              </a:solidFill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3799491" y="3366696"/>
            <a:ext cx="1355834" cy="369332"/>
          </a:xfrm>
          <a:prstGeom prst="rect">
            <a:avLst/>
          </a:prstGeom>
          <a:noFill/>
          <a:ln>
            <a:solidFill>
              <a:srgbClr val="FFFF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accent2">
                    <a:lumMod val="75000"/>
                  </a:schemeClr>
                </a:solidFill>
              </a:rPr>
              <a:t>n</a:t>
            </a: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aravno</a:t>
            </a:r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2238704" y="2039567"/>
            <a:ext cx="1560786" cy="461665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DROTLESS</a:t>
            </a:r>
            <a:endParaRPr lang="sl-SI" sz="2400" dirty="0"/>
          </a:p>
        </p:txBody>
      </p:sp>
      <p:cxnSp>
        <p:nvCxnSpPr>
          <p:cNvPr id="12" name="Raven puščični povezovalnik 11"/>
          <p:cNvCxnSpPr/>
          <p:nvPr/>
        </p:nvCxnSpPr>
        <p:spPr>
          <a:xfrm flipH="1" flipV="1">
            <a:off x="3394841" y="2543388"/>
            <a:ext cx="404650" cy="4525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08993" y="1450428"/>
            <a:ext cx="9806152" cy="4782206"/>
          </a:xfrm>
        </p:spPr>
        <p:txBody>
          <a:bodyPr/>
          <a:lstStyle/>
          <a:p>
            <a:pPr algn="r"/>
            <a:endParaRPr lang="sl-SI" dirty="0" smtClean="0"/>
          </a:p>
          <a:p>
            <a:pPr marL="0" indent="0" algn="r">
              <a:buNone/>
            </a:pPr>
            <a:endParaRPr lang="sl-SI" dirty="0"/>
          </a:p>
          <a:p>
            <a:pPr marL="0" indent="0" algn="r">
              <a:buNone/>
            </a:pPr>
            <a:endParaRPr lang="sl-SI" dirty="0"/>
          </a:p>
          <a:p>
            <a:pPr marL="0" indent="0" algn="ctr">
              <a:buNone/>
            </a:pPr>
            <a:r>
              <a:rPr lang="sl-SI" dirty="0" smtClean="0"/>
              <a:t>                                                  Naše pozicijsko geslo </a:t>
            </a:r>
          </a:p>
          <a:p>
            <a:pPr marL="0" indent="0" algn="ctr">
              <a:buNone/>
            </a:pPr>
            <a:r>
              <a:rPr lang="sl-SI" dirty="0" smtClean="0"/>
              <a:t>                                                =</a:t>
            </a:r>
          </a:p>
          <a:p>
            <a:pPr marL="0" indent="0" algn="ctr">
              <a:buNone/>
            </a:pPr>
            <a:r>
              <a:rPr lang="sl-SI" dirty="0"/>
              <a:t> </a:t>
            </a:r>
            <a:r>
              <a:rPr lang="sl-SI" dirty="0" smtClean="0"/>
              <a:t>                                               </a:t>
            </a:r>
            <a:r>
              <a:rPr lang="sl-SI" dirty="0" smtClean="0">
                <a:solidFill>
                  <a:srgbClr val="00B0F0"/>
                </a:solidFill>
              </a:rPr>
              <a:t>SIMPLY</a:t>
            </a:r>
            <a:r>
              <a:rPr lang="sl-SI" dirty="0" smtClean="0"/>
              <a:t> </a:t>
            </a:r>
            <a:r>
              <a:rPr lang="sl-SI" dirty="0" smtClean="0">
                <a:solidFill>
                  <a:srgbClr val="8A4500"/>
                </a:solidFill>
              </a:rPr>
              <a:t>NATURE</a:t>
            </a:r>
            <a:r>
              <a:rPr lang="sl-SI" dirty="0" smtClean="0"/>
              <a:t>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6073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PROMOCIJSKI NAČRT 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35421" y="1376854"/>
            <a:ext cx="10079420" cy="4800109"/>
          </a:xfrm>
        </p:spPr>
        <p:txBody>
          <a:bodyPr>
            <a:normAutofit/>
          </a:bodyPr>
          <a:lstStyle/>
          <a:p>
            <a:r>
              <a:rPr lang="sl-SI" dirty="0" smtClean="0">
                <a:solidFill>
                  <a:srgbClr val="8A4500"/>
                </a:solidFill>
              </a:rPr>
              <a:t>Glavno sporočilo komuniciranja </a:t>
            </a:r>
            <a:r>
              <a:rPr lang="sl-SI" dirty="0" smtClean="0"/>
              <a:t>= na nezapleteno življenje </a:t>
            </a:r>
          </a:p>
          <a:p>
            <a:endParaRPr lang="sl-SI" dirty="0"/>
          </a:p>
          <a:p>
            <a:r>
              <a:rPr lang="sl-SI" dirty="0">
                <a:solidFill>
                  <a:srgbClr val="8A4500"/>
                </a:solidFill>
              </a:rPr>
              <a:t>Kanali komuniciranja</a:t>
            </a:r>
            <a:r>
              <a:rPr lang="sl-SI" dirty="0" smtClean="0"/>
              <a:t>: TV, digitalni mediji, socialna omrežja, tisk,                    </a:t>
            </a:r>
          </a:p>
          <a:p>
            <a:pPr marL="0" indent="0">
              <a:buNone/>
            </a:pPr>
            <a:r>
              <a:rPr lang="sl-SI" dirty="0" smtClean="0"/>
              <a:t>                                                              .</a:t>
            </a:r>
          </a:p>
          <a:p>
            <a:endParaRPr lang="sl-SI" dirty="0" smtClean="0"/>
          </a:p>
          <a:p>
            <a:r>
              <a:rPr lang="sl-SI" dirty="0" smtClean="0"/>
              <a:t>Naše podjetje je aktivno na             in na             . </a:t>
            </a:r>
          </a:p>
          <a:p>
            <a:r>
              <a:rPr lang="sl-SI" dirty="0" smtClean="0"/>
              <a:t>Najdete </a:t>
            </a:r>
            <a:r>
              <a:rPr lang="sl-SI" dirty="0" smtClean="0"/>
              <a:t>nas na CUPS marketu </a:t>
            </a:r>
            <a:r>
              <a:rPr lang="sl-SI" dirty="0" smtClean="0">
                <a:hlinkClick r:id="rId2"/>
              </a:rPr>
              <a:t>spletna trgovina</a:t>
            </a:r>
            <a:r>
              <a:rPr lang="sl-SI" dirty="0" smtClean="0"/>
              <a:t>  </a:t>
            </a:r>
          </a:p>
          <a:p>
            <a:r>
              <a:rPr lang="sl-SI" dirty="0" smtClean="0"/>
              <a:t> </a:t>
            </a:r>
            <a:r>
              <a:rPr lang="sl-SI" dirty="0" smtClean="0">
                <a:hlinkClick r:id="rId3"/>
              </a:rPr>
              <a:t>Spletna stran </a:t>
            </a:r>
            <a:endParaRPr lang="sl-SI" dirty="0" smtClean="0"/>
          </a:p>
          <a:p>
            <a:r>
              <a:rPr lang="sl-SI" dirty="0" smtClean="0"/>
              <a:t>QR koda 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Označba mesta vsebine 3" descr="&lt;strong&gt;Facebook&lt;/strong&gt;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966" y="3738026"/>
            <a:ext cx="554082" cy="554082"/>
          </a:xfrm>
          <a:prstGeom prst="rect">
            <a:avLst/>
          </a:prstGeom>
        </p:spPr>
      </p:pic>
      <p:pic>
        <p:nvPicPr>
          <p:cNvPr id="5" name="Slika 4" descr="&lt;strong&gt;Instagram&lt;/strong&gt; marks 200 million user milestone - htxt.africa">
            <a:hlinkClick r:id="rId6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4" t="-809" r="20466" b="809"/>
          <a:stretch/>
        </p:blipFill>
        <p:spPr>
          <a:xfrm>
            <a:off x="7012151" y="3530941"/>
            <a:ext cx="879464" cy="80576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0621" y="2859289"/>
            <a:ext cx="1534510" cy="34243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7001" y="5561808"/>
            <a:ext cx="903605" cy="74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4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OGLAS IN ZGIBANKE </a:t>
            </a:r>
            <a:endParaRPr lang="sl-SI" b="1" dirty="0"/>
          </a:p>
        </p:txBody>
      </p:sp>
      <p:pic>
        <p:nvPicPr>
          <p:cNvPr id="4" name="oglas drotless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56062" y="1919118"/>
            <a:ext cx="5216657" cy="346121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919120"/>
            <a:ext cx="2319873" cy="148792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773215"/>
            <a:ext cx="2319873" cy="160711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3846" y="1919118"/>
            <a:ext cx="2328368" cy="162566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7878" y="3773214"/>
            <a:ext cx="2364336" cy="162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3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ZAPOSLENI 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24910" y="1408386"/>
            <a:ext cx="9858704" cy="4421735"/>
          </a:xfrm>
        </p:spPr>
        <p:txBody>
          <a:bodyPr/>
          <a:lstStyle/>
          <a:p>
            <a:r>
              <a:rPr lang="sl-SI" dirty="0" smtClean="0"/>
              <a:t>Naše podjetje trenutno zaposluje visoko motivirane posameznike: direktorja, poslovno sekretarko, nabavnika, prodajnika, tržnika, kadrovnika, R&amp;R, oblikovalca, programerja in računovodjo.</a:t>
            </a:r>
          </a:p>
          <a:p>
            <a:r>
              <a:rPr lang="sl-SI" dirty="0" smtClean="0"/>
              <a:t>V prihodnje bomo zaposlovali študente FRI-ja (za razvoj aplikacij), strokovnjake za digitalno trženje in oblikovalce lesa.</a:t>
            </a:r>
          </a:p>
          <a:p>
            <a:pPr marL="0" indent="0">
              <a:buNone/>
            </a:pPr>
            <a:endParaRPr lang="sl-SI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192" y="4244749"/>
            <a:ext cx="3142939" cy="216734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867" y="3864793"/>
            <a:ext cx="1907227" cy="75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FINANČNI NAČRT </a:t>
            </a:r>
            <a:endParaRPr lang="sl-SI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značba mesta vsebine 2"/>
              <p:cNvSpPr>
                <a:spLocks noGrp="1"/>
              </p:cNvSpPr>
              <p:nvPr>
                <p:ph idx="1"/>
              </p:nvPr>
            </p:nvSpPr>
            <p:spPr>
              <a:xfrm>
                <a:off x="1093076" y="1471448"/>
                <a:ext cx="9858703" cy="4705515"/>
              </a:xfrm>
            </p:spPr>
            <p:txBody>
              <a:bodyPr/>
              <a:lstStyle/>
              <a:p>
                <a:r>
                  <a:rPr lang="sl-SI" dirty="0" smtClean="0">
                    <a:solidFill>
                      <a:srgbClr val="8A4500"/>
                    </a:solidFill>
                  </a:rPr>
                  <a:t>Financiranje zagona:</a:t>
                </a:r>
              </a:p>
              <a:p>
                <a:r>
                  <a:rPr lang="sl-SI" dirty="0" smtClean="0"/>
                  <a:t> vsak družbenikov je prispeval 10.000,00 EUR prihrankov. Naš ustanovitveni kapital je znašal 100.000,00 EUR.</a:t>
                </a:r>
              </a:p>
              <a:p>
                <a:r>
                  <a:rPr lang="sl-SI" dirty="0" smtClean="0">
                    <a:solidFill>
                      <a:srgbClr val="8A4500"/>
                    </a:solidFill>
                  </a:rPr>
                  <a:t>Struktura kapitala</a:t>
                </a:r>
                <a:r>
                  <a:rPr lang="sl-SI" dirty="0" smtClean="0"/>
                  <a:t>: poslovni prostor smo najeli, opremo pa imamo v finančnem najemu</a:t>
                </a:r>
              </a:p>
              <a:p>
                <a:r>
                  <a:rPr lang="sl-SI" dirty="0" smtClean="0">
                    <a:solidFill>
                      <a:srgbClr val="8A4500"/>
                    </a:solidFill>
                  </a:rPr>
                  <a:t>Obvladovanje stroškov</a:t>
                </a:r>
                <a:r>
                  <a:rPr lang="sl-SI" dirty="0" smtClean="0"/>
                  <a:t>: zaenkrat vse stroške obvladujemo </a:t>
                </a:r>
              </a:p>
              <a:p>
                <a:r>
                  <a:rPr lang="sl-SI" dirty="0" smtClean="0">
                    <a:solidFill>
                      <a:srgbClr val="8A4500"/>
                    </a:solidFill>
                  </a:rPr>
                  <a:t>Načrtovana točka preloma</a:t>
                </a:r>
                <a:r>
                  <a:rPr lang="sl-SI" dirty="0" smtClean="0"/>
                  <a:t>: pričakujemo, da bomo s prodajo 5.000 izdelkov pokrili vse stroške</a:t>
                </a:r>
              </a:p>
              <a:p>
                <a:r>
                  <a:rPr lang="sl-SI" b="0" dirty="0" smtClean="0"/>
                  <a:t>Točka preloma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l-S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𝐹𝐶</m:t>
                        </m:r>
                      </m:num>
                      <m:den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𝐴𝑉𝐶</m:t>
                        </m:r>
                      </m:den>
                    </m:f>
                  </m:oMath>
                </a14:m>
                <a:r>
                  <a:rPr lang="sl-SI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l-SI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30.000</m:t>
                        </m:r>
                      </m:num>
                      <m:den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23−17</m:t>
                        </m:r>
                      </m:den>
                    </m:f>
                  </m:oMath>
                </a14:m>
                <a:r>
                  <a:rPr lang="sl-SI" dirty="0" smtClean="0"/>
                  <a:t> = 5.000 enot</a:t>
                </a:r>
              </a:p>
              <a:p>
                <a:endParaRPr lang="sl-SI" dirty="0"/>
              </a:p>
            </p:txBody>
          </p:sp>
        </mc:Choice>
        <mc:Fallback xmlns="">
          <p:sp>
            <p:nvSpPr>
              <p:cNvPr id="3" name="Označba mesta vsebin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3076" y="1471448"/>
                <a:ext cx="9858703" cy="4705515"/>
              </a:xfrm>
              <a:blipFill>
                <a:blip r:embed="rId2"/>
                <a:stretch>
                  <a:fillRect l="-1112" t="-2073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431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328</Words>
  <Application>Microsoft Office PowerPoint</Application>
  <PresentationFormat>Širokozaslonsko</PresentationFormat>
  <Paragraphs>54</Paragraphs>
  <Slides>9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Officeova tema</vt:lpstr>
      <vt:lpstr>PowerPointova predstavitev</vt:lpstr>
      <vt:lpstr>OPIS PODJETJA </vt:lpstr>
      <vt:lpstr>OPIS IZDELKA/STORITVE</vt:lpstr>
      <vt:lpstr>PRODAJA</vt:lpstr>
      <vt:lpstr>POZICIONIRANJE </vt:lpstr>
      <vt:lpstr>PROMOCIJSKI NAČRT </vt:lpstr>
      <vt:lpstr>OGLAS IN ZGIBANKE </vt:lpstr>
      <vt:lpstr>ZAPOSLENI </vt:lpstr>
      <vt:lpstr>FINANČNI NAČRT </vt:lpstr>
    </vt:vector>
  </TitlesOfParts>
  <Company>ŠCNG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Administrator</dc:creator>
  <cp:lastModifiedBy>Administrator</cp:lastModifiedBy>
  <cp:revision>43</cp:revision>
  <dcterms:created xsi:type="dcterms:W3CDTF">2017-12-01T09:42:39Z</dcterms:created>
  <dcterms:modified xsi:type="dcterms:W3CDTF">2018-01-29T11:52:55Z</dcterms:modified>
</cp:coreProperties>
</file>