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0CEC-B030-48F5-855F-81D6BDAEAA3D}" type="datetimeFigureOut">
              <a:rPr lang="sl-SI" smtClean="0"/>
              <a:t>31. 01. 2018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649-2D84-458C-87EC-58395A949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68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0CEC-B030-48F5-855F-81D6BDAEAA3D}" type="datetimeFigureOut">
              <a:rPr lang="sl-SI" smtClean="0"/>
              <a:t>31. 01. 2018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649-2D84-458C-87EC-58395A949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528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0CEC-B030-48F5-855F-81D6BDAEAA3D}" type="datetimeFigureOut">
              <a:rPr lang="sl-SI" smtClean="0"/>
              <a:t>31. 01. 2018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649-2D84-458C-87EC-58395A949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124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0CEC-B030-48F5-855F-81D6BDAEAA3D}" type="datetimeFigureOut">
              <a:rPr lang="sl-SI" smtClean="0"/>
              <a:t>31. 01. 2018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649-2D84-458C-87EC-58395A949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863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0CEC-B030-48F5-855F-81D6BDAEAA3D}" type="datetimeFigureOut">
              <a:rPr lang="sl-SI" smtClean="0"/>
              <a:t>31. 01. 2018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649-2D84-458C-87EC-58395A949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966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0CEC-B030-48F5-855F-81D6BDAEAA3D}" type="datetimeFigureOut">
              <a:rPr lang="sl-SI" smtClean="0"/>
              <a:t>31. 01. 2018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649-2D84-458C-87EC-58395A949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347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0CEC-B030-48F5-855F-81D6BDAEAA3D}" type="datetimeFigureOut">
              <a:rPr lang="sl-SI" smtClean="0"/>
              <a:t>31. 01. 2018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649-2D84-458C-87EC-58395A949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06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0CEC-B030-48F5-855F-81D6BDAEAA3D}" type="datetimeFigureOut">
              <a:rPr lang="sl-SI" smtClean="0"/>
              <a:t>31. 01. 2018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649-2D84-458C-87EC-58395A949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8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0CEC-B030-48F5-855F-81D6BDAEAA3D}" type="datetimeFigureOut">
              <a:rPr lang="sl-SI" smtClean="0"/>
              <a:t>31. 01. 2018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649-2D84-458C-87EC-58395A949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819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0CEC-B030-48F5-855F-81D6BDAEAA3D}" type="datetimeFigureOut">
              <a:rPr lang="sl-SI" smtClean="0"/>
              <a:t>31. 01. 2018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649-2D84-458C-87EC-58395A949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679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A0CEC-B030-48F5-855F-81D6BDAEAA3D}" type="datetimeFigureOut">
              <a:rPr lang="sl-SI" smtClean="0"/>
              <a:t>31. 01. 2018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6D649-2D84-458C-87EC-58395A949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388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A0CEC-B030-48F5-855F-81D6BDAEAA3D}" type="datetimeFigureOut">
              <a:rPr lang="sl-SI" smtClean="0"/>
              <a:t>31. 01. 2018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6D649-2D84-458C-87EC-58395A949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534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Morje-plastike-1931029437149018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vem.gov.si/info/razmisljam/drzavne-spodbude-za-zagon/" TargetMode="External"/><Relationship Id="rId2" Type="http://schemas.openxmlformats.org/officeDocument/2006/relationships/hyperlink" Target="http://www.startup.si/sl-si/kapital/vir-financiranja-startup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kosklad.si/pravne-oseb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972" y="2527479"/>
            <a:ext cx="5774027" cy="433052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8800" b="1" dirty="0" smtClean="0"/>
              <a:t>POSLOVNI NAČRT </a:t>
            </a:r>
            <a:br>
              <a:rPr lang="sl-SI" sz="8800" b="1" dirty="0" smtClean="0"/>
            </a:br>
            <a:r>
              <a:rPr lang="sl-SI" dirty="0" smtClean="0"/>
              <a:t>UP TEAM, d. o. o.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CIRIUS Kamnik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418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 PODJETJA 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532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3200" b="1" dirty="0"/>
              <a:t>UP TEAM, d. o. o. </a:t>
            </a:r>
            <a:r>
              <a:rPr lang="sl-SI" sz="3200" dirty="0"/>
              <a:t>se ukvarja z:</a:t>
            </a:r>
          </a:p>
          <a:p>
            <a:pPr marL="0" indent="0">
              <a:lnSpc>
                <a:spcPct val="120000"/>
              </a:lnSpc>
              <a:buNone/>
            </a:pPr>
            <a:endParaRPr lang="sl-SI" sz="1300" dirty="0"/>
          </a:p>
          <a:p>
            <a:pPr marL="342900" indent="-342900">
              <a:lnSpc>
                <a:spcPct val="120000"/>
              </a:lnSpc>
            </a:pPr>
            <a:r>
              <a:rPr lang="sl-SI" sz="3200" b="1" dirty="0">
                <a:solidFill>
                  <a:srgbClr val="FF0000"/>
                </a:solidFill>
              </a:rPr>
              <a:t>izdelavo</a:t>
            </a:r>
            <a:r>
              <a:rPr lang="sl-SI" sz="3200" dirty="0"/>
              <a:t> in </a:t>
            </a:r>
            <a:r>
              <a:rPr lang="sl-SI" sz="3200" b="1" dirty="0">
                <a:solidFill>
                  <a:srgbClr val="FF0000"/>
                </a:solidFill>
              </a:rPr>
              <a:t>prodajo</a:t>
            </a:r>
            <a:r>
              <a:rPr lang="sl-SI" sz="3200" dirty="0"/>
              <a:t> izdelkov iz odpadne plastike (recikliranje)</a:t>
            </a:r>
          </a:p>
          <a:p>
            <a:pPr marL="342900" indent="-342900">
              <a:lnSpc>
                <a:spcPct val="120000"/>
              </a:lnSpc>
            </a:pPr>
            <a:r>
              <a:rPr lang="sl-SI" sz="3200" dirty="0"/>
              <a:t>organiziranjem </a:t>
            </a:r>
            <a:r>
              <a:rPr lang="sl-SI" sz="3200" b="1" dirty="0">
                <a:solidFill>
                  <a:srgbClr val="FF0000"/>
                </a:solidFill>
              </a:rPr>
              <a:t>delavnic</a:t>
            </a:r>
            <a:r>
              <a:rPr lang="sl-SI" sz="3200" dirty="0"/>
              <a:t> </a:t>
            </a:r>
            <a:r>
              <a:rPr lang="sl-SI" sz="3200" dirty="0" smtClean="0"/>
              <a:t>in </a:t>
            </a:r>
            <a:r>
              <a:rPr lang="sl-SI" sz="3200" b="1" dirty="0" smtClean="0">
                <a:solidFill>
                  <a:srgbClr val="FF0000"/>
                </a:solidFill>
              </a:rPr>
              <a:t>predavanj</a:t>
            </a:r>
            <a:r>
              <a:rPr lang="sl-SI" sz="3200" dirty="0" smtClean="0"/>
              <a:t> za </a:t>
            </a:r>
            <a:r>
              <a:rPr lang="sl-SI" sz="3200" dirty="0"/>
              <a:t>ponovno rabo plastike in za </a:t>
            </a:r>
            <a:r>
              <a:rPr lang="sl-SI" sz="3200" b="1" dirty="0">
                <a:solidFill>
                  <a:srgbClr val="FF0000"/>
                </a:solidFill>
              </a:rPr>
              <a:t>odgovoren</a:t>
            </a:r>
            <a:r>
              <a:rPr lang="sl-SI" sz="3200" dirty="0"/>
              <a:t> odnos do narave</a:t>
            </a:r>
          </a:p>
          <a:p>
            <a:pPr>
              <a:lnSpc>
                <a:spcPct val="120000"/>
              </a:lnSpc>
            </a:pPr>
            <a:endParaRPr lang="sl-SI" sz="1400" dirty="0"/>
          </a:p>
          <a:p>
            <a:pPr marL="0" indent="0">
              <a:lnSpc>
                <a:spcPct val="120000"/>
              </a:lnSpc>
              <a:buNone/>
            </a:pPr>
            <a:r>
              <a:rPr lang="sl-SI" sz="3200" dirty="0"/>
              <a:t>Obe aktivnosti </a:t>
            </a:r>
            <a:r>
              <a:rPr lang="sl-SI" sz="3200" b="1" dirty="0">
                <a:solidFill>
                  <a:srgbClr val="FF0000"/>
                </a:solidFill>
              </a:rPr>
              <a:t>tržimo</a:t>
            </a:r>
            <a:r>
              <a:rPr lang="sl-SI" sz="3200" dirty="0"/>
              <a:t> na slovenskem trgu. </a:t>
            </a:r>
          </a:p>
          <a:p>
            <a:pPr>
              <a:lnSpc>
                <a:spcPct val="120000"/>
              </a:lnSpc>
            </a:pPr>
            <a:endParaRPr lang="sl-SI" sz="1400" dirty="0"/>
          </a:p>
          <a:p>
            <a:pPr marL="0" indent="0">
              <a:lnSpc>
                <a:spcPct val="120000"/>
              </a:lnSpc>
              <a:buNone/>
            </a:pPr>
            <a:r>
              <a:rPr lang="sl-SI" sz="3200" dirty="0"/>
              <a:t>S svojimi </a:t>
            </a:r>
            <a:r>
              <a:rPr lang="sl-SI" sz="3200" dirty="0" smtClean="0"/>
              <a:t>dejavnostmi </a:t>
            </a:r>
            <a:r>
              <a:rPr lang="sl-SI" sz="3200" b="1" dirty="0">
                <a:solidFill>
                  <a:srgbClr val="FF0000"/>
                </a:solidFill>
              </a:rPr>
              <a:t>ustvarjamo</a:t>
            </a:r>
            <a:r>
              <a:rPr lang="sl-SI" sz="3200" b="1" dirty="0"/>
              <a:t> </a:t>
            </a:r>
            <a:r>
              <a:rPr lang="sl-SI" sz="3200" dirty="0"/>
              <a:t>prihodke, </a:t>
            </a:r>
            <a:r>
              <a:rPr lang="sl-SI" sz="3200" b="1" dirty="0">
                <a:solidFill>
                  <a:srgbClr val="FF0000"/>
                </a:solidFill>
              </a:rPr>
              <a:t>zmanjšujemo</a:t>
            </a:r>
            <a:r>
              <a:rPr lang="sl-SI" sz="3200" dirty="0"/>
              <a:t> količino odpadne plastike v okolju, hkrati pa s svojim delovanjem ozaveščamo javnost o problematiki pretirane uporabe plastike</a:t>
            </a:r>
            <a:r>
              <a:rPr lang="sl-SI" sz="3200" dirty="0" smtClean="0"/>
              <a:t>.</a:t>
            </a:r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632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99" y="5328329"/>
            <a:ext cx="7843235" cy="110116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 IZDELKA/STORITVE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8352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sl-SI" dirty="0" smtClean="0"/>
              <a:t>V podjetju TEAM d. o. o. smo oblikovali blagovno znamko </a:t>
            </a:r>
            <a:r>
              <a:rPr lang="sl-SI" dirty="0" smtClean="0">
                <a:solidFill>
                  <a:srgbClr val="FF0000"/>
                </a:solidFill>
              </a:rPr>
              <a:t>MORJE PLASTIKE.</a:t>
            </a:r>
          </a:p>
          <a:p>
            <a:pPr>
              <a:spcBef>
                <a:spcPts val="1800"/>
              </a:spcBef>
            </a:pPr>
            <a:r>
              <a:rPr lang="sl-SI" dirty="0" smtClean="0"/>
              <a:t>Z blagovno znamko si prizadevamo prispevati k reševanju problematike </a:t>
            </a:r>
            <a:r>
              <a:rPr lang="sl-SI" dirty="0" smtClean="0">
                <a:solidFill>
                  <a:srgbClr val="FF0000"/>
                </a:solidFill>
              </a:rPr>
              <a:t>pretirane uporabe </a:t>
            </a:r>
            <a:r>
              <a:rPr lang="sl-SI" dirty="0" smtClean="0"/>
              <a:t>in </a:t>
            </a:r>
            <a:r>
              <a:rPr lang="sl-SI" dirty="0" smtClean="0">
                <a:solidFill>
                  <a:srgbClr val="FF0000"/>
                </a:solidFill>
              </a:rPr>
              <a:t>onesnaženja</a:t>
            </a:r>
            <a:r>
              <a:rPr lang="sl-SI" dirty="0" smtClean="0"/>
              <a:t> okolja s plastiko (morje – prispodoba za veliko količino plastike in hkrati dejansko onesnaženje).</a:t>
            </a:r>
          </a:p>
          <a:p>
            <a:pPr>
              <a:spcBef>
                <a:spcPts val="1800"/>
              </a:spcBef>
            </a:pPr>
            <a:r>
              <a:rPr lang="sl-SI" dirty="0" smtClean="0"/>
              <a:t>V prihodnosti se bomo razvili v center za izdelavo, prodajo (tudi razvoj spletne prodaje), posredovanje izdelkov iz reciklirane plastike in svetovanje.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9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PRODAJA – prodajni trg, prodajni potencial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sl-SI" dirty="0" smtClean="0"/>
              <a:t>Učno podjetje TEAM, d. o. o. v prvi fazi deluje </a:t>
            </a:r>
            <a:r>
              <a:rPr lang="sl-SI" dirty="0" smtClean="0">
                <a:solidFill>
                  <a:srgbClr val="FF0000"/>
                </a:solidFill>
              </a:rPr>
              <a:t>na slovenskem trgu. </a:t>
            </a:r>
          </a:p>
          <a:p>
            <a:pPr>
              <a:lnSpc>
                <a:spcPct val="110000"/>
              </a:lnSpc>
            </a:pPr>
            <a:endParaRPr lang="sl-SI" sz="1300" dirty="0" smtClean="0"/>
          </a:p>
          <a:p>
            <a:pPr>
              <a:lnSpc>
                <a:spcPct val="110000"/>
              </a:lnSpc>
            </a:pPr>
            <a:r>
              <a:rPr lang="sl-SI" dirty="0" smtClean="0"/>
              <a:t>Na 12. mednarodnem sejmu učnih podjetij bomo skušali </a:t>
            </a:r>
            <a:r>
              <a:rPr lang="sl-SI" dirty="0" smtClean="0">
                <a:solidFill>
                  <a:srgbClr val="FF0000"/>
                </a:solidFill>
              </a:rPr>
              <a:t>navezati stike </a:t>
            </a:r>
            <a:r>
              <a:rPr lang="sl-SI" dirty="0" smtClean="0"/>
              <a:t>z učnimi podjetji iz držav udeleženk sejma. V ta namen smo katalog </a:t>
            </a:r>
            <a:r>
              <a:rPr lang="sl-SI" dirty="0" smtClean="0">
                <a:solidFill>
                  <a:srgbClr val="FF0000"/>
                </a:solidFill>
              </a:rPr>
              <a:t>prevedli </a:t>
            </a:r>
            <a:r>
              <a:rPr lang="sl-SI" dirty="0" smtClean="0"/>
              <a:t>tudi v angleški in češki jezik. V skladu z zanimanjem bomo načrtovali </a:t>
            </a:r>
            <a:r>
              <a:rPr lang="sl-SI" dirty="0" smtClean="0">
                <a:solidFill>
                  <a:srgbClr val="FF0000"/>
                </a:solidFill>
              </a:rPr>
              <a:t>vstop na tuja tržišča,</a:t>
            </a:r>
            <a:r>
              <a:rPr lang="sl-SI" dirty="0" smtClean="0"/>
              <a:t> predvsem sosednjih evropskih držav.</a:t>
            </a:r>
          </a:p>
          <a:p>
            <a:pPr marL="0" indent="0">
              <a:lnSpc>
                <a:spcPct val="110000"/>
              </a:lnSpc>
              <a:buNone/>
            </a:pPr>
            <a:endParaRPr lang="sl-SI" sz="1300" dirty="0"/>
          </a:p>
          <a:p>
            <a:pPr>
              <a:lnSpc>
                <a:spcPct val="110000"/>
              </a:lnSpc>
            </a:pPr>
            <a:r>
              <a:rPr lang="sl-SI" dirty="0" smtClean="0"/>
              <a:t>Ker je trg prodaje izdelkov iz odpadne plastike v Sloveniji še nerazvit, lahko z zgodnjim vstopom na trg dosežemo </a:t>
            </a:r>
            <a:r>
              <a:rPr lang="sl-SI" dirty="0" smtClean="0">
                <a:solidFill>
                  <a:srgbClr val="FF0000"/>
                </a:solidFill>
              </a:rPr>
              <a:t>visok prodajni potencial.</a:t>
            </a:r>
          </a:p>
          <a:p>
            <a:pPr>
              <a:lnSpc>
                <a:spcPct val="110000"/>
              </a:lnSpc>
            </a:pPr>
            <a:endParaRPr lang="sl-SI" sz="1300" dirty="0"/>
          </a:p>
          <a:p>
            <a:pPr>
              <a:lnSpc>
                <a:spcPct val="110000"/>
              </a:lnSpc>
            </a:pPr>
            <a:r>
              <a:rPr lang="sl-SI" dirty="0" smtClean="0"/>
              <a:t>Za nadaljnje dejavnosti </a:t>
            </a:r>
            <a:r>
              <a:rPr lang="sl-SI" dirty="0" smtClean="0">
                <a:solidFill>
                  <a:srgbClr val="FF0000"/>
                </a:solidFill>
              </a:rPr>
              <a:t>v tujini </a:t>
            </a:r>
            <a:r>
              <a:rPr lang="sl-SI" dirty="0" smtClean="0"/>
              <a:t>moramo narediti </a:t>
            </a:r>
            <a:r>
              <a:rPr lang="sl-SI" dirty="0" smtClean="0">
                <a:solidFill>
                  <a:srgbClr val="FF0000"/>
                </a:solidFill>
              </a:rPr>
              <a:t>tržno </a:t>
            </a:r>
            <a:r>
              <a:rPr lang="sl-SI" dirty="0">
                <a:solidFill>
                  <a:srgbClr val="FF0000"/>
                </a:solidFill>
              </a:rPr>
              <a:t>raziskavo. </a:t>
            </a:r>
            <a:r>
              <a:rPr lang="sl-SI" dirty="0"/>
              <a:t>V prihodnosti nameravamo začeti tudi </a:t>
            </a:r>
            <a:r>
              <a:rPr lang="sl-SI" dirty="0">
                <a:solidFill>
                  <a:srgbClr val="FF0000"/>
                </a:solidFill>
              </a:rPr>
              <a:t>s spletno prodajo.</a:t>
            </a:r>
          </a:p>
          <a:p>
            <a:pPr>
              <a:lnSpc>
                <a:spcPct val="110000"/>
              </a:lnSpc>
            </a:pPr>
            <a:endParaRPr lang="sl-SI" dirty="0" smtClean="0"/>
          </a:p>
          <a:p>
            <a:pPr>
              <a:lnSpc>
                <a:spcPct val="170000"/>
              </a:lnSpc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775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PRODAJA – konkurenca, </a:t>
            </a:r>
            <a:r>
              <a:rPr lang="sl-SI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pozicioniranje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sl-SI" dirty="0" smtClean="0"/>
              <a:t>KONKURENCA – Na slovenskem trgu </a:t>
            </a:r>
            <a:r>
              <a:rPr lang="sl-SI" dirty="0" smtClean="0">
                <a:solidFill>
                  <a:srgbClr val="FF0000"/>
                </a:solidFill>
              </a:rPr>
              <a:t>nismo</a:t>
            </a:r>
            <a:r>
              <a:rPr lang="sl-SI" dirty="0" smtClean="0"/>
              <a:t> zaznali nobenega podjetja, ki bi se profesionalno ukvarjalo s prodajo izdelkov iz odpadne plastike. S tem se zgolj občasno ukvarjajo nekatere šole in društva.</a:t>
            </a:r>
            <a:endParaRPr lang="sl-SI" dirty="0"/>
          </a:p>
          <a:p>
            <a:pPr>
              <a:lnSpc>
                <a:spcPct val="120000"/>
              </a:lnSpc>
            </a:pPr>
            <a:endParaRPr lang="sl-SI" dirty="0" smtClean="0"/>
          </a:p>
          <a:p>
            <a:pPr>
              <a:lnSpc>
                <a:spcPct val="120000"/>
              </a:lnSpc>
            </a:pPr>
            <a:r>
              <a:rPr lang="sl-SI" dirty="0" smtClean="0"/>
              <a:t>POZICIONIRANJE – S svojimi aktivnostmi želimo, da nas naši kupci prepoznajo kot družbeno in </a:t>
            </a:r>
            <a:r>
              <a:rPr lang="sl-SI" dirty="0" err="1" smtClean="0"/>
              <a:t>okoljsko</a:t>
            </a:r>
            <a:r>
              <a:rPr lang="sl-SI" dirty="0" smtClean="0"/>
              <a:t> odgovorno podjetje. V ta namen bomo poleg prodaje izdelkov prirejali tudi </a:t>
            </a:r>
            <a:r>
              <a:rPr lang="sl-SI" dirty="0" smtClean="0">
                <a:solidFill>
                  <a:srgbClr val="FF0000"/>
                </a:solidFill>
              </a:rPr>
              <a:t>delavnice</a:t>
            </a:r>
            <a:r>
              <a:rPr lang="sl-SI" dirty="0" smtClean="0"/>
              <a:t> in </a:t>
            </a:r>
            <a:r>
              <a:rPr lang="sl-SI" dirty="0" smtClean="0">
                <a:solidFill>
                  <a:srgbClr val="FF0000"/>
                </a:solidFill>
              </a:rPr>
              <a:t>izobraževanje</a:t>
            </a:r>
            <a:r>
              <a:rPr lang="sl-SI" dirty="0" smtClean="0"/>
              <a:t> (predavanja) na področju pretirane uporabe plastike. </a:t>
            </a:r>
            <a:endParaRPr lang="sl-SI" dirty="0"/>
          </a:p>
          <a:p>
            <a:pPr>
              <a:lnSpc>
                <a:spcPct val="120000"/>
              </a:lnSpc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95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PROMOCIJSKI NAČRT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GLAVNO PROMOCIJSKO SPOROČILO - S</a:t>
            </a:r>
            <a:r>
              <a:rPr lang="sl-SI" dirty="0" smtClean="0"/>
              <a:t> svojimi aktivnostmi želimo kupce in širšo javnost ozavestiti za odgovorno uporabo plastike in spodbuditi kreativno ustvarjanje ter odpadni plastiki „vdihniti novo življenje“.</a:t>
            </a:r>
          </a:p>
          <a:p>
            <a:endParaRPr lang="sl-SI" dirty="0"/>
          </a:p>
          <a:p>
            <a:r>
              <a:rPr lang="sl-SI" dirty="0" smtClean="0"/>
              <a:t>Komunikacijski kanali – Odprli smo Facebook stran, izdelali radijski oglas in izdelali interaktiven katalog.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Primeri: </a:t>
            </a:r>
          </a:p>
          <a:p>
            <a:pPr marL="720000" indent="0">
              <a:buNone/>
            </a:pPr>
            <a:r>
              <a:rPr lang="sl-SI" dirty="0" smtClean="0">
                <a:hlinkClick r:id="rId4"/>
              </a:rPr>
              <a:t>Facebook stran Morje plastike</a:t>
            </a:r>
            <a:endParaRPr lang="sl-SI" dirty="0" smtClean="0"/>
          </a:p>
          <a:p>
            <a:pPr marL="720000" indent="0">
              <a:buNone/>
            </a:pPr>
            <a:r>
              <a:rPr lang="sl-SI" dirty="0" smtClean="0"/>
              <a:t>Interaktivni katalog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27831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ZAPOSLENI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V učnem podjetju TEAM, d. o. o. bodo </a:t>
            </a:r>
            <a:r>
              <a:rPr lang="sl-SI" dirty="0" smtClean="0">
                <a:solidFill>
                  <a:srgbClr val="FF0000"/>
                </a:solidFill>
              </a:rPr>
              <a:t>sprva</a:t>
            </a:r>
            <a:r>
              <a:rPr lang="sl-SI" dirty="0" smtClean="0"/>
              <a:t> zaposleni</a:t>
            </a:r>
            <a:r>
              <a:rPr lang="sl-SI" dirty="0"/>
              <a:t> </a:t>
            </a:r>
            <a:r>
              <a:rPr lang="sl-SI" dirty="0" smtClean="0">
                <a:solidFill>
                  <a:srgbClr val="FF0000"/>
                </a:solidFill>
              </a:rPr>
              <a:t>(6 oseb</a:t>
            </a:r>
            <a:r>
              <a:rPr lang="sl-SI" dirty="0" smtClean="0"/>
              <a:t>):</a:t>
            </a:r>
          </a:p>
          <a:p>
            <a:endParaRPr lang="sl-SI" dirty="0"/>
          </a:p>
          <a:p>
            <a:r>
              <a:rPr lang="sl-SI" dirty="0" smtClean="0"/>
              <a:t>direktor in kreativni direktor v eni osebi,</a:t>
            </a:r>
          </a:p>
          <a:p>
            <a:r>
              <a:rPr lang="sl-SI" dirty="0"/>
              <a:t>t</a:t>
            </a:r>
            <a:r>
              <a:rPr lang="sl-SI" dirty="0" smtClean="0"/>
              <a:t>ajnica in </a:t>
            </a:r>
            <a:r>
              <a:rPr lang="sl-SI" dirty="0" err="1" smtClean="0"/>
              <a:t>kadrovnica</a:t>
            </a:r>
            <a:r>
              <a:rPr lang="sl-SI" dirty="0" smtClean="0"/>
              <a:t> v eni osebi – polovični delovni čas,</a:t>
            </a:r>
          </a:p>
          <a:p>
            <a:r>
              <a:rPr lang="sl-SI" dirty="0"/>
              <a:t>n</a:t>
            </a:r>
            <a:r>
              <a:rPr lang="sl-SI" dirty="0" smtClean="0"/>
              <a:t>abavni, prodajni referent in računalnikar v eni osebi,</a:t>
            </a:r>
          </a:p>
          <a:p>
            <a:r>
              <a:rPr lang="sl-SI" dirty="0" smtClean="0"/>
              <a:t>trije delavci, ki bodo skrbeli za ročno proizvodnjo izdelkov, skladiščenje in logistiko (od tega dva za polni delovni čas ter eden za polovični delovni čas).</a:t>
            </a:r>
          </a:p>
          <a:p>
            <a:pPr marL="0" indent="0">
              <a:buNone/>
            </a:pPr>
            <a:r>
              <a:rPr lang="sl-SI" dirty="0" smtClean="0"/>
              <a:t>Računovodstvo bo vodil zunanji računovodski servis.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6855" y="115910"/>
            <a:ext cx="4280079" cy="21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0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FINANČNI NAČRT (1)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V</a:t>
            </a:r>
            <a:r>
              <a:rPr lang="sl-SI" dirty="0" smtClean="0"/>
              <a:t> prvi fazi bomo iskali možnosti alternativnih načinov financiranja za mlada inovativna in </a:t>
            </a:r>
            <a:r>
              <a:rPr lang="sl-SI" dirty="0" err="1" smtClean="0"/>
              <a:t>okoljsko</a:t>
            </a:r>
            <a:r>
              <a:rPr lang="sl-SI" dirty="0" smtClean="0"/>
              <a:t> odgovorna podjetja (</a:t>
            </a:r>
            <a:r>
              <a:rPr lang="sl-SI" dirty="0" smtClean="0">
                <a:hlinkClick r:id="rId2"/>
              </a:rPr>
              <a:t>subvencija P2</a:t>
            </a:r>
            <a:r>
              <a:rPr lang="sl-SI" dirty="0" smtClean="0"/>
              <a:t>, </a:t>
            </a:r>
            <a:r>
              <a:rPr lang="sl-SI" dirty="0" smtClean="0">
                <a:hlinkClick r:id="rId3"/>
              </a:rPr>
              <a:t>državne spodbude</a:t>
            </a:r>
            <a:r>
              <a:rPr lang="sl-SI" dirty="0" smtClean="0"/>
              <a:t>, </a:t>
            </a:r>
            <a:r>
              <a:rPr lang="sl-SI" dirty="0" smtClean="0">
                <a:hlinkClick r:id="rId4"/>
              </a:rPr>
              <a:t>EKO sklad</a:t>
            </a:r>
            <a:r>
              <a:rPr lang="sl-SI" dirty="0" smtClean="0"/>
              <a:t>).</a:t>
            </a:r>
            <a:endParaRPr lang="sl-SI" dirty="0"/>
          </a:p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 zaposleni bodo tudi lastniki podjetja (lasten kapital), v primeru razširitve aktivnosti bodo k dokapitalizaciji povabljeni dosedanji lastniki in tisti posamezniki/podjetja, ki bodo v polnosti podpirali poslanstvo našega podjetja,  izjemoma bomo najeli  tudi posojilo pri banki.</a:t>
            </a:r>
          </a:p>
          <a:p>
            <a:pPr marL="0" indent="0">
              <a:buNone/>
            </a:pPr>
            <a:endParaRPr lang="sl-SI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5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FINANČNI NAČRT (2)</a:t>
            </a:r>
            <a:endParaRPr lang="en-US" b="1" dirty="0"/>
          </a:p>
        </p:txBody>
      </p:sp>
      <p:pic>
        <p:nvPicPr>
          <p:cNvPr id="1026" name="Picture 2" descr="Rezultat iskanja slik za financial pl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5198" y="1"/>
            <a:ext cx="3606801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Za obvladovanje stroškov podjetja in s tem racionalno poslovanje bo odgovoren vsak zaposleni, vsak večji nakup, ki ne bo povezan z rednim poslovanjem, bo morala odobriti večina zaposlenih (vključno z direktorjem), izhajajoč iz dejstva, da naš poslovni model predvideva lastništvo vseh zaposlenih.</a:t>
            </a:r>
          </a:p>
          <a:p>
            <a:endParaRPr lang="sl-SI" dirty="0" smtClean="0"/>
          </a:p>
          <a:p>
            <a:r>
              <a:rPr lang="sl-SI" dirty="0" smtClean="0"/>
              <a:t>Ocena mesečnih stroškov poslovanja (plače, stroški v zvezi s prostorom, material , manipulativni stroški prodaje, računovodstvo) znaša 10.900 EUR. Glede na načrtovan obseg prodaje, povečano zanimanje za ročno </a:t>
            </a:r>
            <a:r>
              <a:rPr lang="sl-SI" smtClean="0"/>
              <a:t>izdelovanje izdelkov </a:t>
            </a:r>
            <a:r>
              <a:rPr lang="sl-SI" dirty="0" smtClean="0"/>
              <a:t>naši izračuni kažejo, da bomo prihodke v tej višini dosegli v dveh mesecih. </a:t>
            </a:r>
            <a:endParaRPr lang="en-US" dirty="0"/>
          </a:p>
        </p:txBody>
      </p:sp>
      <p:sp>
        <p:nvSpPr>
          <p:cNvPr id="4" name="Pravokotnik 3"/>
          <p:cNvSpPr/>
          <p:nvPr/>
        </p:nvSpPr>
        <p:spPr>
          <a:xfrm>
            <a:off x="7353838" y="6488668"/>
            <a:ext cx="4971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 smtClean="0"/>
              <a:t>FOTO: http</a:t>
            </a:r>
            <a:r>
              <a:rPr lang="sl-SI" sz="1000" dirty="0"/>
              <a:t>://www.bfsg.com/services/comprehensive-retirement-and-financial-planning</a:t>
            </a:r>
            <a:r>
              <a:rPr lang="sl-SI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0887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236</TotalTime>
  <Words>665</Words>
  <Application>Microsoft Office PowerPoint</Application>
  <PresentationFormat>Širokozaslonsko</PresentationFormat>
  <Paragraphs>59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POSLOVNI NAČRT  UP TEAM, d. o. o.</vt:lpstr>
      <vt:lpstr>OPIS PODJETJA </vt:lpstr>
      <vt:lpstr>OPIS IZDELKA/STORITVE</vt:lpstr>
      <vt:lpstr>PRODAJA – prodajni trg, prodajni potencial</vt:lpstr>
      <vt:lpstr>PRODAJA – konkurenca, pozicioniranje</vt:lpstr>
      <vt:lpstr>PROMOCIJSKI NAČRT</vt:lpstr>
      <vt:lpstr>ZAPOSLENI</vt:lpstr>
      <vt:lpstr>FINANČNI NAČRT (1)</vt:lpstr>
      <vt:lpstr>FINANČNI NAČRT (2)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NAČRT  UP TEAM d. o. o.</dc:title>
  <dc:creator>Rok Kralj</dc:creator>
  <cp:lastModifiedBy>Rok Kralj</cp:lastModifiedBy>
  <cp:revision>51</cp:revision>
  <dcterms:created xsi:type="dcterms:W3CDTF">2018-01-05T07:08:35Z</dcterms:created>
  <dcterms:modified xsi:type="dcterms:W3CDTF">2018-01-31T08:29:42Z</dcterms:modified>
</cp:coreProperties>
</file>