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0" r:id="rId8"/>
    <p:sldId id="271" r:id="rId9"/>
    <p:sldId id="262" r:id="rId10"/>
    <p:sldId id="266" r:id="rId11"/>
    <p:sldId id="267" r:id="rId12"/>
    <p:sldId id="263" r:id="rId13"/>
    <p:sldId id="268" r:id="rId14"/>
    <p:sldId id="264"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1F3A03-7E6F-4EDF-97A2-24AD45F572FF}" type="doc">
      <dgm:prSet loTypeId="urn:microsoft.com/office/officeart/2005/8/layout/matrix1" loCatId="matrix" qsTypeId="urn:microsoft.com/office/officeart/2005/8/quickstyle/simple3" qsCatId="simple" csTypeId="urn:microsoft.com/office/officeart/2005/8/colors/accent1_2" csCatId="accent1" phldr="1"/>
      <dgm:spPr/>
      <dgm:t>
        <a:bodyPr/>
        <a:lstStyle/>
        <a:p>
          <a:endParaRPr lang="sl-SI"/>
        </a:p>
      </dgm:t>
    </dgm:pt>
    <dgm:pt modelId="{FE6AEFE1-F048-4F5D-92C2-B282AFB51608}">
      <dgm:prSet phldrT="[besedilo]"/>
      <dgm:spPr/>
      <dgm:t>
        <a:bodyPr/>
        <a:lstStyle/>
        <a:p>
          <a:r>
            <a:rPr lang="sl-SI" dirty="0" smtClean="0"/>
            <a:t> NATUR, </a:t>
          </a:r>
        </a:p>
        <a:p>
          <a:r>
            <a:rPr lang="sl-SI" dirty="0" smtClean="0"/>
            <a:t>d. o. o.</a:t>
          </a:r>
          <a:endParaRPr lang="sl-SI" dirty="0"/>
        </a:p>
      </dgm:t>
    </dgm:pt>
    <dgm:pt modelId="{0B4F1509-8FB3-4136-944B-CC5BECFC3254}" type="parTrans" cxnId="{D52BFCFD-9482-4273-87D5-D68BF8CB4DBD}">
      <dgm:prSet/>
      <dgm:spPr/>
      <dgm:t>
        <a:bodyPr/>
        <a:lstStyle/>
        <a:p>
          <a:endParaRPr lang="sl-SI"/>
        </a:p>
      </dgm:t>
    </dgm:pt>
    <dgm:pt modelId="{FC00A515-7738-497B-8BBF-3E5CF6A3B914}" type="sibTrans" cxnId="{D52BFCFD-9482-4273-87D5-D68BF8CB4DBD}">
      <dgm:prSet/>
      <dgm:spPr/>
      <dgm:t>
        <a:bodyPr/>
        <a:lstStyle/>
        <a:p>
          <a:endParaRPr lang="sl-SI"/>
        </a:p>
      </dgm:t>
    </dgm:pt>
    <dgm:pt modelId="{2AE81E0F-1B4C-42CF-AC11-59614A35A0F6}">
      <dgm:prSet phldrT="[besedilo]"/>
      <dgm:spPr/>
      <dgm:t>
        <a:bodyPr/>
        <a:lstStyle/>
        <a:p>
          <a:endParaRPr lang="sl-SI" dirty="0"/>
        </a:p>
      </dgm:t>
    </dgm:pt>
    <dgm:pt modelId="{DFC32C28-0AF7-4AF0-8CF4-7C488074784F}" type="parTrans" cxnId="{23E34CA8-F8C4-4ADA-AFE1-6346FF9F6B4A}">
      <dgm:prSet/>
      <dgm:spPr/>
      <dgm:t>
        <a:bodyPr/>
        <a:lstStyle/>
        <a:p>
          <a:endParaRPr lang="sl-SI"/>
        </a:p>
      </dgm:t>
    </dgm:pt>
    <dgm:pt modelId="{C6A20C67-F96A-4259-A1C5-84DA9BDE86B9}" type="sibTrans" cxnId="{23E34CA8-F8C4-4ADA-AFE1-6346FF9F6B4A}">
      <dgm:prSet/>
      <dgm:spPr/>
      <dgm:t>
        <a:bodyPr/>
        <a:lstStyle/>
        <a:p>
          <a:endParaRPr lang="sl-SI"/>
        </a:p>
      </dgm:t>
    </dgm:pt>
    <dgm:pt modelId="{CC10916C-96B7-4056-9365-C92F1B0A010D}">
      <dgm:prSet phldrT="[besedilo]"/>
      <dgm:spPr/>
      <dgm:t>
        <a:bodyPr/>
        <a:lstStyle/>
        <a:p>
          <a:endParaRPr lang="sl-SI" dirty="0"/>
        </a:p>
      </dgm:t>
    </dgm:pt>
    <dgm:pt modelId="{A1182C1B-341D-4121-B541-F4F489E49CF0}" type="parTrans" cxnId="{99276CC6-362B-44CE-9C8A-9851138F7D6C}">
      <dgm:prSet/>
      <dgm:spPr/>
      <dgm:t>
        <a:bodyPr/>
        <a:lstStyle/>
        <a:p>
          <a:endParaRPr lang="sl-SI"/>
        </a:p>
      </dgm:t>
    </dgm:pt>
    <dgm:pt modelId="{75044C5B-A538-440D-98B1-C99A5EC701CE}" type="sibTrans" cxnId="{99276CC6-362B-44CE-9C8A-9851138F7D6C}">
      <dgm:prSet/>
      <dgm:spPr/>
      <dgm:t>
        <a:bodyPr/>
        <a:lstStyle/>
        <a:p>
          <a:endParaRPr lang="sl-SI"/>
        </a:p>
      </dgm:t>
    </dgm:pt>
    <dgm:pt modelId="{CBB7FC3A-29D5-4D3F-B643-765EF30CCABF}">
      <dgm:prSet phldrT="[besedilo]"/>
      <dgm:spPr/>
      <dgm:t>
        <a:bodyPr/>
        <a:lstStyle/>
        <a:p>
          <a:endParaRPr lang="sl-SI" dirty="0"/>
        </a:p>
      </dgm:t>
    </dgm:pt>
    <dgm:pt modelId="{5A2BF656-7319-4451-A4F9-4812A9C8FA34}" type="parTrans" cxnId="{5A5BFA08-FB98-4DFD-BAA5-D85E7924D22D}">
      <dgm:prSet/>
      <dgm:spPr/>
      <dgm:t>
        <a:bodyPr/>
        <a:lstStyle/>
        <a:p>
          <a:endParaRPr lang="sl-SI"/>
        </a:p>
      </dgm:t>
    </dgm:pt>
    <dgm:pt modelId="{E9D6541D-57FB-4D86-AE37-1DE2C57F86B7}" type="sibTrans" cxnId="{5A5BFA08-FB98-4DFD-BAA5-D85E7924D22D}">
      <dgm:prSet/>
      <dgm:spPr/>
      <dgm:t>
        <a:bodyPr/>
        <a:lstStyle/>
        <a:p>
          <a:endParaRPr lang="sl-SI"/>
        </a:p>
      </dgm:t>
    </dgm:pt>
    <dgm:pt modelId="{690E4DF2-EF99-4E8F-967B-17ABCE90E7DF}">
      <dgm:prSet phldrT="[besedilo]"/>
      <dgm:spPr/>
      <dgm:t>
        <a:bodyPr/>
        <a:lstStyle/>
        <a:p>
          <a:endParaRPr lang="sl-SI" dirty="0"/>
        </a:p>
      </dgm:t>
    </dgm:pt>
    <dgm:pt modelId="{F54C5742-1490-46BE-8259-AB093F0CEE9F}" type="parTrans" cxnId="{0EEC0044-71FF-4502-A2A0-E8BBED808358}">
      <dgm:prSet/>
      <dgm:spPr/>
      <dgm:t>
        <a:bodyPr/>
        <a:lstStyle/>
        <a:p>
          <a:endParaRPr lang="sl-SI"/>
        </a:p>
      </dgm:t>
    </dgm:pt>
    <dgm:pt modelId="{6615089B-A5C2-4A65-A685-DC5E3FD4092D}" type="sibTrans" cxnId="{0EEC0044-71FF-4502-A2A0-E8BBED808358}">
      <dgm:prSet/>
      <dgm:spPr/>
      <dgm:t>
        <a:bodyPr/>
        <a:lstStyle/>
        <a:p>
          <a:endParaRPr lang="sl-SI"/>
        </a:p>
      </dgm:t>
    </dgm:pt>
    <dgm:pt modelId="{41761B20-4C9E-4A0D-A667-330E9A86D991}" type="pres">
      <dgm:prSet presAssocID="{BA1F3A03-7E6F-4EDF-97A2-24AD45F572FF}" presName="diagram" presStyleCnt="0">
        <dgm:presLayoutVars>
          <dgm:chMax val="1"/>
          <dgm:dir/>
          <dgm:animLvl val="ctr"/>
          <dgm:resizeHandles val="exact"/>
        </dgm:presLayoutVars>
      </dgm:prSet>
      <dgm:spPr/>
      <dgm:t>
        <a:bodyPr/>
        <a:lstStyle/>
        <a:p>
          <a:endParaRPr lang="sl-SI"/>
        </a:p>
      </dgm:t>
    </dgm:pt>
    <dgm:pt modelId="{5B3048D6-34DB-4EC3-B022-789E902F073E}" type="pres">
      <dgm:prSet presAssocID="{BA1F3A03-7E6F-4EDF-97A2-24AD45F572FF}" presName="matrix" presStyleCnt="0"/>
      <dgm:spPr/>
    </dgm:pt>
    <dgm:pt modelId="{6DA1B331-BC6D-4675-874C-78CC84F55A81}" type="pres">
      <dgm:prSet presAssocID="{BA1F3A03-7E6F-4EDF-97A2-24AD45F572FF}" presName="tile1" presStyleLbl="node1" presStyleIdx="0" presStyleCnt="4"/>
      <dgm:spPr/>
      <dgm:t>
        <a:bodyPr/>
        <a:lstStyle/>
        <a:p>
          <a:endParaRPr lang="sl-SI"/>
        </a:p>
      </dgm:t>
    </dgm:pt>
    <dgm:pt modelId="{C91DB793-FBF3-4289-8E1F-B4D3B8D5AEA2}" type="pres">
      <dgm:prSet presAssocID="{BA1F3A03-7E6F-4EDF-97A2-24AD45F572FF}" presName="tile1text" presStyleLbl="node1" presStyleIdx="0" presStyleCnt="4">
        <dgm:presLayoutVars>
          <dgm:chMax val="0"/>
          <dgm:chPref val="0"/>
          <dgm:bulletEnabled val="1"/>
        </dgm:presLayoutVars>
      </dgm:prSet>
      <dgm:spPr/>
      <dgm:t>
        <a:bodyPr/>
        <a:lstStyle/>
        <a:p>
          <a:endParaRPr lang="sl-SI"/>
        </a:p>
      </dgm:t>
    </dgm:pt>
    <dgm:pt modelId="{A8C467A1-B60A-4F0B-9C89-08E9164CF582}" type="pres">
      <dgm:prSet presAssocID="{BA1F3A03-7E6F-4EDF-97A2-24AD45F572FF}" presName="tile2" presStyleLbl="node1" presStyleIdx="1" presStyleCnt="4"/>
      <dgm:spPr/>
      <dgm:t>
        <a:bodyPr/>
        <a:lstStyle/>
        <a:p>
          <a:endParaRPr lang="sl-SI"/>
        </a:p>
      </dgm:t>
    </dgm:pt>
    <dgm:pt modelId="{32132E1B-CFDA-4394-A5B7-189A768BE563}" type="pres">
      <dgm:prSet presAssocID="{BA1F3A03-7E6F-4EDF-97A2-24AD45F572FF}" presName="tile2text" presStyleLbl="node1" presStyleIdx="1" presStyleCnt="4">
        <dgm:presLayoutVars>
          <dgm:chMax val="0"/>
          <dgm:chPref val="0"/>
          <dgm:bulletEnabled val="1"/>
        </dgm:presLayoutVars>
      </dgm:prSet>
      <dgm:spPr/>
      <dgm:t>
        <a:bodyPr/>
        <a:lstStyle/>
        <a:p>
          <a:endParaRPr lang="sl-SI"/>
        </a:p>
      </dgm:t>
    </dgm:pt>
    <dgm:pt modelId="{F93AC1B5-7BA8-471F-B57A-D5B73B62BD16}" type="pres">
      <dgm:prSet presAssocID="{BA1F3A03-7E6F-4EDF-97A2-24AD45F572FF}" presName="tile3" presStyleLbl="node1" presStyleIdx="2" presStyleCnt="4"/>
      <dgm:spPr/>
    </dgm:pt>
    <dgm:pt modelId="{691BB23E-5946-4797-AF55-F5A434DC0741}" type="pres">
      <dgm:prSet presAssocID="{BA1F3A03-7E6F-4EDF-97A2-24AD45F572FF}" presName="tile3text" presStyleLbl="node1" presStyleIdx="2" presStyleCnt="4">
        <dgm:presLayoutVars>
          <dgm:chMax val="0"/>
          <dgm:chPref val="0"/>
          <dgm:bulletEnabled val="1"/>
        </dgm:presLayoutVars>
      </dgm:prSet>
      <dgm:spPr/>
    </dgm:pt>
    <dgm:pt modelId="{6206CF7B-2D1C-432D-92DA-11B7E7248145}" type="pres">
      <dgm:prSet presAssocID="{BA1F3A03-7E6F-4EDF-97A2-24AD45F572FF}" presName="tile4" presStyleLbl="node1" presStyleIdx="3" presStyleCnt="4"/>
      <dgm:spPr/>
    </dgm:pt>
    <dgm:pt modelId="{3BD6496C-58E9-4072-9ABA-653B6A6ED77E}" type="pres">
      <dgm:prSet presAssocID="{BA1F3A03-7E6F-4EDF-97A2-24AD45F572FF}" presName="tile4text" presStyleLbl="node1" presStyleIdx="3" presStyleCnt="4">
        <dgm:presLayoutVars>
          <dgm:chMax val="0"/>
          <dgm:chPref val="0"/>
          <dgm:bulletEnabled val="1"/>
        </dgm:presLayoutVars>
      </dgm:prSet>
      <dgm:spPr/>
    </dgm:pt>
    <dgm:pt modelId="{2B3520A8-7738-4CDC-82CD-7BEC17BEEB8D}" type="pres">
      <dgm:prSet presAssocID="{BA1F3A03-7E6F-4EDF-97A2-24AD45F572FF}" presName="centerTile" presStyleLbl="fgShp" presStyleIdx="0" presStyleCnt="1">
        <dgm:presLayoutVars>
          <dgm:chMax val="0"/>
          <dgm:chPref val="0"/>
        </dgm:presLayoutVars>
      </dgm:prSet>
      <dgm:spPr/>
      <dgm:t>
        <a:bodyPr/>
        <a:lstStyle/>
        <a:p>
          <a:endParaRPr lang="sl-SI"/>
        </a:p>
      </dgm:t>
    </dgm:pt>
  </dgm:ptLst>
  <dgm:cxnLst>
    <dgm:cxn modelId="{BE91937F-0757-413D-A330-96E7560D95F7}" type="presOf" srcId="{BA1F3A03-7E6F-4EDF-97A2-24AD45F572FF}" destId="{41761B20-4C9E-4A0D-A667-330E9A86D991}" srcOrd="0" destOrd="0" presId="urn:microsoft.com/office/officeart/2005/8/layout/matrix1"/>
    <dgm:cxn modelId="{D52BFCFD-9482-4273-87D5-D68BF8CB4DBD}" srcId="{BA1F3A03-7E6F-4EDF-97A2-24AD45F572FF}" destId="{FE6AEFE1-F048-4F5D-92C2-B282AFB51608}" srcOrd="0" destOrd="0" parTransId="{0B4F1509-8FB3-4136-944B-CC5BECFC3254}" sibTransId="{FC00A515-7738-497B-8BBF-3E5CF6A3B914}"/>
    <dgm:cxn modelId="{99276CC6-362B-44CE-9C8A-9851138F7D6C}" srcId="{BA1F3A03-7E6F-4EDF-97A2-24AD45F572FF}" destId="{CC10916C-96B7-4056-9365-C92F1B0A010D}" srcOrd="2" destOrd="0" parTransId="{A1182C1B-341D-4121-B541-F4F489E49CF0}" sibTransId="{75044C5B-A538-440D-98B1-C99A5EC701CE}"/>
    <dgm:cxn modelId="{0EEC0044-71FF-4502-A2A0-E8BBED808358}" srcId="{BA1F3A03-7E6F-4EDF-97A2-24AD45F572FF}" destId="{690E4DF2-EF99-4E8F-967B-17ABCE90E7DF}" srcOrd="4" destOrd="0" parTransId="{F54C5742-1490-46BE-8259-AB093F0CEE9F}" sibTransId="{6615089B-A5C2-4A65-A685-DC5E3FD4092D}"/>
    <dgm:cxn modelId="{F9267CB8-6CC4-46D2-9E31-34E71DCD6CB4}" type="presOf" srcId="{FE6AEFE1-F048-4F5D-92C2-B282AFB51608}" destId="{2B3520A8-7738-4CDC-82CD-7BEC17BEEB8D}" srcOrd="0" destOrd="0" presId="urn:microsoft.com/office/officeart/2005/8/layout/matrix1"/>
    <dgm:cxn modelId="{23E34CA8-F8C4-4ADA-AFE1-6346FF9F6B4A}" srcId="{BA1F3A03-7E6F-4EDF-97A2-24AD45F572FF}" destId="{2AE81E0F-1B4C-42CF-AC11-59614A35A0F6}" srcOrd="1" destOrd="0" parTransId="{DFC32C28-0AF7-4AF0-8CF4-7C488074784F}" sibTransId="{C6A20C67-F96A-4259-A1C5-84DA9BDE86B9}"/>
    <dgm:cxn modelId="{5A5BFA08-FB98-4DFD-BAA5-D85E7924D22D}" srcId="{BA1F3A03-7E6F-4EDF-97A2-24AD45F572FF}" destId="{CBB7FC3A-29D5-4D3F-B643-765EF30CCABF}" srcOrd="3" destOrd="0" parTransId="{5A2BF656-7319-4451-A4F9-4812A9C8FA34}" sibTransId="{E9D6541D-57FB-4D86-AE37-1DE2C57F86B7}"/>
    <dgm:cxn modelId="{F2458D12-6814-4BEA-AE46-74E6A89277B7}" type="presParOf" srcId="{41761B20-4C9E-4A0D-A667-330E9A86D991}" destId="{5B3048D6-34DB-4EC3-B022-789E902F073E}" srcOrd="0" destOrd="0" presId="urn:microsoft.com/office/officeart/2005/8/layout/matrix1"/>
    <dgm:cxn modelId="{C0C80DD2-5974-45EF-A329-DF501BAD89EC}" type="presParOf" srcId="{5B3048D6-34DB-4EC3-B022-789E902F073E}" destId="{6DA1B331-BC6D-4675-874C-78CC84F55A81}" srcOrd="0" destOrd="0" presId="urn:microsoft.com/office/officeart/2005/8/layout/matrix1"/>
    <dgm:cxn modelId="{1C3539C0-3059-452F-A7CF-A68739060422}" type="presParOf" srcId="{5B3048D6-34DB-4EC3-B022-789E902F073E}" destId="{C91DB793-FBF3-4289-8E1F-B4D3B8D5AEA2}" srcOrd="1" destOrd="0" presId="urn:microsoft.com/office/officeart/2005/8/layout/matrix1"/>
    <dgm:cxn modelId="{2521E76A-8DAD-48CD-B24B-C5C177D70576}" type="presParOf" srcId="{5B3048D6-34DB-4EC3-B022-789E902F073E}" destId="{A8C467A1-B60A-4F0B-9C89-08E9164CF582}" srcOrd="2" destOrd="0" presId="urn:microsoft.com/office/officeart/2005/8/layout/matrix1"/>
    <dgm:cxn modelId="{9C2701E6-4D30-4AF6-8CC8-39AC8903D048}" type="presParOf" srcId="{5B3048D6-34DB-4EC3-B022-789E902F073E}" destId="{32132E1B-CFDA-4394-A5B7-189A768BE563}" srcOrd="3" destOrd="0" presId="urn:microsoft.com/office/officeart/2005/8/layout/matrix1"/>
    <dgm:cxn modelId="{1C477FE6-B52D-49D5-94DB-1F9C56CE340F}" type="presParOf" srcId="{5B3048D6-34DB-4EC3-B022-789E902F073E}" destId="{F93AC1B5-7BA8-471F-B57A-D5B73B62BD16}" srcOrd="4" destOrd="0" presId="urn:microsoft.com/office/officeart/2005/8/layout/matrix1"/>
    <dgm:cxn modelId="{24D06556-9507-4880-B167-0F44C3223358}" type="presParOf" srcId="{5B3048D6-34DB-4EC3-B022-789E902F073E}" destId="{691BB23E-5946-4797-AF55-F5A434DC0741}" srcOrd="5" destOrd="0" presId="urn:microsoft.com/office/officeart/2005/8/layout/matrix1"/>
    <dgm:cxn modelId="{F607C366-9BB7-4AF1-BA5C-01C9B9A7066D}" type="presParOf" srcId="{5B3048D6-34DB-4EC3-B022-789E902F073E}" destId="{6206CF7B-2D1C-432D-92DA-11B7E7248145}" srcOrd="6" destOrd="0" presId="urn:microsoft.com/office/officeart/2005/8/layout/matrix1"/>
    <dgm:cxn modelId="{4E260DD8-0D3B-4545-8CD4-82DD2D86CDE6}" type="presParOf" srcId="{5B3048D6-34DB-4EC3-B022-789E902F073E}" destId="{3BD6496C-58E9-4072-9ABA-653B6A6ED77E}" srcOrd="7" destOrd="0" presId="urn:microsoft.com/office/officeart/2005/8/layout/matrix1"/>
    <dgm:cxn modelId="{797517FC-828D-46B3-84A0-9AAD625DB6BA}" type="presParOf" srcId="{41761B20-4C9E-4A0D-A667-330E9A86D991}" destId="{2B3520A8-7738-4CDC-82CD-7BEC17BEEB8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1B331-BC6D-4675-874C-78CC84F55A81}">
      <dsp:nvSpPr>
        <dsp:cNvPr id="0" name=""/>
        <dsp:cNvSpPr/>
      </dsp:nvSpPr>
      <dsp:spPr>
        <a:xfrm rot="16200000">
          <a:off x="695875" y="-695875"/>
          <a:ext cx="2379133" cy="3770884"/>
        </a:xfrm>
        <a:prstGeom prst="round1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8C467A1-B60A-4F0B-9C89-08E9164CF582}">
      <dsp:nvSpPr>
        <dsp:cNvPr id="0" name=""/>
        <dsp:cNvSpPr/>
      </dsp:nvSpPr>
      <dsp:spPr>
        <a:xfrm>
          <a:off x="3770884" y="0"/>
          <a:ext cx="3770884" cy="2379133"/>
        </a:xfrm>
        <a:prstGeom prst="round1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93AC1B5-7BA8-471F-B57A-D5B73B62BD16}">
      <dsp:nvSpPr>
        <dsp:cNvPr id="0" name=""/>
        <dsp:cNvSpPr/>
      </dsp:nvSpPr>
      <dsp:spPr>
        <a:xfrm rot="10800000">
          <a:off x="0" y="2379133"/>
          <a:ext cx="3770884" cy="2379133"/>
        </a:xfrm>
        <a:prstGeom prst="round1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206CF7B-2D1C-432D-92DA-11B7E7248145}">
      <dsp:nvSpPr>
        <dsp:cNvPr id="0" name=""/>
        <dsp:cNvSpPr/>
      </dsp:nvSpPr>
      <dsp:spPr>
        <a:xfrm rot="5400000">
          <a:off x="4466759" y="1683258"/>
          <a:ext cx="2379133" cy="3770884"/>
        </a:xfrm>
        <a:prstGeom prst="round1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B3520A8-7738-4CDC-82CD-7BEC17BEEB8D}">
      <dsp:nvSpPr>
        <dsp:cNvPr id="0" name=""/>
        <dsp:cNvSpPr/>
      </dsp:nvSpPr>
      <dsp:spPr>
        <a:xfrm>
          <a:off x="2639618" y="1784350"/>
          <a:ext cx="2262530" cy="1189566"/>
        </a:xfrm>
        <a:prstGeom prst="roundRect">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sl-SI" sz="2700" kern="1200" dirty="0" smtClean="0"/>
            <a:t> NATUR, </a:t>
          </a:r>
        </a:p>
        <a:p>
          <a:pPr lvl="0" algn="ctr" defTabSz="1200150">
            <a:lnSpc>
              <a:spcPct val="90000"/>
            </a:lnSpc>
            <a:spcBef>
              <a:spcPct val="0"/>
            </a:spcBef>
            <a:spcAft>
              <a:spcPct val="35000"/>
            </a:spcAft>
          </a:pPr>
          <a:r>
            <a:rPr lang="sl-SI" sz="2700" kern="1200" dirty="0" smtClean="0"/>
            <a:t>d. o. o.</a:t>
          </a:r>
          <a:endParaRPr lang="sl-SI" sz="2700" kern="1200" dirty="0"/>
        </a:p>
      </dsp:txBody>
      <dsp:txXfrm>
        <a:off x="2697688" y="1842420"/>
        <a:ext cx="2146390" cy="107342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E8D6AD3B-89F9-4ACA-AF43-052F95316810}" type="datetimeFigureOut">
              <a:rPr lang="sl-SI" smtClean="0"/>
              <a:t>29.1.2018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F72C84F-8EFC-49C0-9490-9CF86A69E1A5}" type="slidenum">
              <a:rPr lang="sl-SI" smtClean="0"/>
              <a:t>‹#›</a:t>
            </a:fld>
            <a:endParaRPr lang="sl-SI"/>
          </a:p>
        </p:txBody>
      </p:sp>
    </p:spTree>
    <p:extLst>
      <p:ext uri="{BB962C8B-B14F-4D97-AF65-F5344CB8AC3E}">
        <p14:creationId xmlns:p14="http://schemas.microsoft.com/office/powerpoint/2010/main" val="301233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E8D6AD3B-89F9-4ACA-AF43-052F95316810}" type="datetimeFigureOut">
              <a:rPr lang="sl-SI" smtClean="0"/>
              <a:t>29.1.2018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F72C84F-8EFC-49C0-9490-9CF86A69E1A5}" type="slidenum">
              <a:rPr lang="sl-SI" smtClean="0"/>
              <a:t>‹#›</a:t>
            </a:fld>
            <a:endParaRPr lang="sl-SI"/>
          </a:p>
        </p:txBody>
      </p:sp>
    </p:spTree>
    <p:extLst>
      <p:ext uri="{BB962C8B-B14F-4D97-AF65-F5344CB8AC3E}">
        <p14:creationId xmlns:p14="http://schemas.microsoft.com/office/powerpoint/2010/main" val="1889740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E8D6AD3B-89F9-4ACA-AF43-052F95316810}" type="datetimeFigureOut">
              <a:rPr lang="sl-SI" smtClean="0"/>
              <a:t>29.1.2018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F72C84F-8EFC-49C0-9490-9CF86A69E1A5}" type="slidenum">
              <a:rPr lang="sl-SI" smtClean="0"/>
              <a:t>‹#›</a:t>
            </a:fld>
            <a:endParaRPr lang="sl-SI"/>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20681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E8D6AD3B-89F9-4ACA-AF43-052F95316810}" type="datetimeFigureOut">
              <a:rPr lang="sl-SI" smtClean="0"/>
              <a:t>29.1.2018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F72C84F-8EFC-49C0-9490-9CF86A69E1A5}" type="slidenum">
              <a:rPr lang="sl-SI" smtClean="0"/>
              <a:t>‹#›</a:t>
            </a:fld>
            <a:endParaRPr lang="sl-SI"/>
          </a:p>
        </p:txBody>
      </p:sp>
    </p:spTree>
    <p:extLst>
      <p:ext uri="{BB962C8B-B14F-4D97-AF65-F5344CB8AC3E}">
        <p14:creationId xmlns:p14="http://schemas.microsoft.com/office/powerpoint/2010/main" val="500471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E8D6AD3B-89F9-4ACA-AF43-052F95316810}" type="datetimeFigureOut">
              <a:rPr lang="sl-SI" smtClean="0"/>
              <a:t>29.1.2018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F72C84F-8EFC-49C0-9490-9CF86A69E1A5}" type="slidenum">
              <a:rPr lang="sl-SI" smtClean="0"/>
              <a:t>‹#›</a:t>
            </a:fld>
            <a:endParaRPr lang="sl-S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32158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E8D6AD3B-89F9-4ACA-AF43-052F95316810}" type="datetimeFigureOut">
              <a:rPr lang="sl-SI" smtClean="0"/>
              <a:t>29.1.2018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F72C84F-8EFC-49C0-9490-9CF86A69E1A5}" type="slidenum">
              <a:rPr lang="sl-SI" smtClean="0"/>
              <a:t>‹#›</a:t>
            </a:fld>
            <a:endParaRPr lang="sl-SI"/>
          </a:p>
        </p:txBody>
      </p:sp>
    </p:spTree>
    <p:extLst>
      <p:ext uri="{BB962C8B-B14F-4D97-AF65-F5344CB8AC3E}">
        <p14:creationId xmlns:p14="http://schemas.microsoft.com/office/powerpoint/2010/main" val="327480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E8D6AD3B-89F9-4ACA-AF43-052F95316810}" type="datetimeFigureOut">
              <a:rPr lang="sl-SI" smtClean="0"/>
              <a:t>29.1.2018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F72C84F-8EFC-49C0-9490-9CF86A69E1A5}" type="slidenum">
              <a:rPr lang="sl-SI" smtClean="0"/>
              <a:t>‹#›</a:t>
            </a:fld>
            <a:endParaRPr lang="sl-SI"/>
          </a:p>
        </p:txBody>
      </p:sp>
    </p:spTree>
    <p:extLst>
      <p:ext uri="{BB962C8B-B14F-4D97-AF65-F5344CB8AC3E}">
        <p14:creationId xmlns:p14="http://schemas.microsoft.com/office/powerpoint/2010/main" val="8046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E8D6AD3B-89F9-4ACA-AF43-052F95316810}" type="datetimeFigureOut">
              <a:rPr lang="sl-SI" smtClean="0"/>
              <a:t>29.1.2018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F72C84F-8EFC-49C0-9490-9CF86A69E1A5}" type="slidenum">
              <a:rPr lang="sl-SI" smtClean="0"/>
              <a:t>‹#›</a:t>
            </a:fld>
            <a:endParaRPr lang="sl-SI"/>
          </a:p>
        </p:txBody>
      </p:sp>
    </p:spTree>
    <p:extLst>
      <p:ext uri="{BB962C8B-B14F-4D97-AF65-F5344CB8AC3E}">
        <p14:creationId xmlns:p14="http://schemas.microsoft.com/office/powerpoint/2010/main" val="597409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E8D6AD3B-89F9-4ACA-AF43-052F95316810}" type="datetimeFigureOut">
              <a:rPr lang="sl-SI" smtClean="0"/>
              <a:t>29.1.2018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F72C84F-8EFC-49C0-9490-9CF86A69E1A5}" type="slidenum">
              <a:rPr lang="sl-SI" smtClean="0"/>
              <a:t>‹#›</a:t>
            </a:fld>
            <a:endParaRPr lang="sl-SI"/>
          </a:p>
        </p:txBody>
      </p:sp>
    </p:spTree>
    <p:extLst>
      <p:ext uri="{BB962C8B-B14F-4D97-AF65-F5344CB8AC3E}">
        <p14:creationId xmlns:p14="http://schemas.microsoft.com/office/powerpoint/2010/main" val="717569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E8D6AD3B-89F9-4ACA-AF43-052F95316810}" type="datetimeFigureOut">
              <a:rPr lang="sl-SI" smtClean="0"/>
              <a:t>29.1.2018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F72C84F-8EFC-49C0-9490-9CF86A69E1A5}" type="slidenum">
              <a:rPr lang="sl-SI" smtClean="0"/>
              <a:t>‹#›</a:t>
            </a:fld>
            <a:endParaRPr lang="sl-SI"/>
          </a:p>
        </p:txBody>
      </p:sp>
    </p:spTree>
    <p:extLst>
      <p:ext uri="{BB962C8B-B14F-4D97-AF65-F5344CB8AC3E}">
        <p14:creationId xmlns:p14="http://schemas.microsoft.com/office/powerpoint/2010/main" val="199573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E8D6AD3B-89F9-4ACA-AF43-052F95316810}" type="datetimeFigureOut">
              <a:rPr lang="sl-SI" smtClean="0"/>
              <a:t>29.1.2018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AF72C84F-8EFC-49C0-9490-9CF86A69E1A5}" type="slidenum">
              <a:rPr lang="sl-SI" smtClean="0"/>
              <a:t>‹#›</a:t>
            </a:fld>
            <a:endParaRPr lang="sl-SI"/>
          </a:p>
        </p:txBody>
      </p:sp>
    </p:spTree>
    <p:extLst>
      <p:ext uri="{BB962C8B-B14F-4D97-AF65-F5344CB8AC3E}">
        <p14:creationId xmlns:p14="http://schemas.microsoft.com/office/powerpoint/2010/main" val="266287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E8D6AD3B-89F9-4ACA-AF43-052F95316810}" type="datetimeFigureOut">
              <a:rPr lang="sl-SI" smtClean="0"/>
              <a:t>29.1.2018</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AF72C84F-8EFC-49C0-9490-9CF86A69E1A5}" type="slidenum">
              <a:rPr lang="sl-SI" smtClean="0"/>
              <a:t>‹#›</a:t>
            </a:fld>
            <a:endParaRPr lang="sl-SI"/>
          </a:p>
        </p:txBody>
      </p:sp>
    </p:spTree>
    <p:extLst>
      <p:ext uri="{BB962C8B-B14F-4D97-AF65-F5344CB8AC3E}">
        <p14:creationId xmlns:p14="http://schemas.microsoft.com/office/powerpoint/2010/main" val="285213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E8D6AD3B-89F9-4ACA-AF43-052F95316810}" type="datetimeFigureOut">
              <a:rPr lang="sl-SI" smtClean="0"/>
              <a:t>29.1.2018</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AF72C84F-8EFC-49C0-9490-9CF86A69E1A5}" type="slidenum">
              <a:rPr lang="sl-SI" smtClean="0"/>
              <a:t>‹#›</a:t>
            </a:fld>
            <a:endParaRPr lang="sl-SI"/>
          </a:p>
        </p:txBody>
      </p:sp>
    </p:spTree>
    <p:extLst>
      <p:ext uri="{BB962C8B-B14F-4D97-AF65-F5344CB8AC3E}">
        <p14:creationId xmlns:p14="http://schemas.microsoft.com/office/powerpoint/2010/main" val="3128937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6AD3B-89F9-4ACA-AF43-052F95316810}" type="datetimeFigureOut">
              <a:rPr lang="sl-SI" smtClean="0"/>
              <a:t>29.1.2018</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AF72C84F-8EFC-49C0-9490-9CF86A69E1A5}" type="slidenum">
              <a:rPr lang="sl-SI" smtClean="0"/>
              <a:t>‹#›</a:t>
            </a:fld>
            <a:endParaRPr lang="sl-SI"/>
          </a:p>
        </p:txBody>
      </p:sp>
    </p:spTree>
    <p:extLst>
      <p:ext uri="{BB962C8B-B14F-4D97-AF65-F5344CB8AC3E}">
        <p14:creationId xmlns:p14="http://schemas.microsoft.com/office/powerpoint/2010/main" val="3626794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E8D6AD3B-89F9-4ACA-AF43-052F95316810}" type="datetimeFigureOut">
              <a:rPr lang="sl-SI" smtClean="0"/>
              <a:t>29.1.2018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AF72C84F-8EFC-49C0-9490-9CF86A69E1A5}" type="slidenum">
              <a:rPr lang="sl-SI" smtClean="0"/>
              <a:t>‹#›</a:t>
            </a:fld>
            <a:endParaRPr lang="sl-SI"/>
          </a:p>
        </p:txBody>
      </p:sp>
    </p:spTree>
    <p:extLst>
      <p:ext uri="{BB962C8B-B14F-4D97-AF65-F5344CB8AC3E}">
        <p14:creationId xmlns:p14="http://schemas.microsoft.com/office/powerpoint/2010/main" val="21756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E8D6AD3B-89F9-4ACA-AF43-052F95316810}" type="datetimeFigureOut">
              <a:rPr lang="sl-SI" smtClean="0"/>
              <a:t>29.1.2018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AF72C84F-8EFC-49C0-9490-9CF86A69E1A5}" type="slidenum">
              <a:rPr lang="sl-SI" smtClean="0"/>
              <a:t>‹#›</a:t>
            </a:fld>
            <a:endParaRPr lang="sl-SI"/>
          </a:p>
        </p:txBody>
      </p:sp>
    </p:spTree>
    <p:extLst>
      <p:ext uri="{BB962C8B-B14F-4D97-AF65-F5344CB8AC3E}">
        <p14:creationId xmlns:p14="http://schemas.microsoft.com/office/powerpoint/2010/main" val="3212697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D6AD3B-89F9-4ACA-AF43-052F95316810}" type="datetimeFigureOut">
              <a:rPr lang="sl-SI" smtClean="0"/>
              <a:t>29.1.2018</a:t>
            </a:fld>
            <a:endParaRPr lang="sl-SI"/>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F72C84F-8EFC-49C0-9490-9CF86A69E1A5}" type="slidenum">
              <a:rPr lang="sl-SI" smtClean="0"/>
              <a:t>‹#›</a:t>
            </a:fld>
            <a:endParaRPr lang="sl-SI"/>
          </a:p>
        </p:txBody>
      </p:sp>
    </p:spTree>
    <p:extLst>
      <p:ext uri="{BB962C8B-B14F-4D97-AF65-F5344CB8AC3E}">
        <p14:creationId xmlns:p14="http://schemas.microsoft.com/office/powerpoint/2010/main" val="2977276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aturnaravnakozmetika.wixsite.com/" TargetMode="External"/><Relationship Id="rId2" Type="http://schemas.openxmlformats.org/officeDocument/2006/relationships/hyperlink" Target="mailto:natur.naravnakozmetika@gmail.com"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facebook.com/Natur-16296507097831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naturnaravnakozmet.wixsite.com/natur" TargetMode="External"/><Relationship Id="rId2" Type="http://schemas.openxmlformats.org/officeDocument/2006/relationships/hyperlink" Target="mailto:natur.naravnakozmetika@gmail.com"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facebook.com/Natur-16296507097831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819" y="1813482"/>
            <a:ext cx="9102389" cy="3134119"/>
          </a:xfrm>
          <a:prstGeom prst="rect">
            <a:avLst/>
          </a:prstGeom>
        </p:spPr>
      </p:pic>
    </p:spTree>
    <p:extLst>
      <p:ext uri="{BB962C8B-B14F-4D97-AF65-F5344CB8AC3E}">
        <p14:creationId xmlns:p14="http://schemas.microsoft.com/office/powerpoint/2010/main" val="1614262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38422" y="161544"/>
            <a:ext cx="8596668" cy="688848"/>
          </a:xfrm>
        </p:spPr>
        <p:txBody>
          <a:bodyPr/>
          <a:lstStyle/>
          <a:p>
            <a:pPr algn="ctr"/>
            <a:r>
              <a:rPr lang="sl-SI" dirty="0" smtClean="0"/>
              <a:t>LINIJA ZA ŽENSKE – Nega obraza</a:t>
            </a:r>
            <a:endParaRPr lang="sl-SI" dirty="0"/>
          </a:p>
        </p:txBody>
      </p:sp>
      <p:pic>
        <p:nvPicPr>
          <p:cNvPr id="8" name="Slika 7"/>
          <p:cNvPicPr>
            <a:picLocks noChangeAspect="1"/>
          </p:cNvPicPr>
          <p:nvPr/>
        </p:nvPicPr>
        <p:blipFill rotWithShape="1">
          <a:blip r:embed="rId2">
            <a:extLst>
              <a:ext uri="{28A0092B-C50C-407E-A947-70E740481C1C}">
                <a14:useLocalDpi xmlns:a14="http://schemas.microsoft.com/office/drawing/2010/main" val="0"/>
              </a:ext>
            </a:extLst>
          </a:blip>
          <a:srcRect t="17182" r="-2428"/>
          <a:stretch/>
        </p:blipFill>
        <p:spPr>
          <a:xfrm>
            <a:off x="2823100" y="850392"/>
            <a:ext cx="4985876" cy="5908505"/>
          </a:xfrm>
          <a:prstGeom prst="rect">
            <a:avLst/>
          </a:prstGeom>
        </p:spPr>
      </p:pic>
    </p:spTree>
    <p:extLst>
      <p:ext uri="{BB962C8B-B14F-4D97-AF65-F5344CB8AC3E}">
        <p14:creationId xmlns:p14="http://schemas.microsoft.com/office/powerpoint/2010/main" val="187762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83558" y="155273"/>
            <a:ext cx="8596668" cy="716280"/>
          </a:xfrm>
        </p:spPr>
        <p:txBody>
          <a:bodyPr/>
          <a:lstStyle/>
          <a:p>
            <a:pPr algn="ctr"/>
            <a:r>
              <a:rPr lang="sl-SI" dirty="0" smtClean="0"/>
              <a:t>LINIJA ZA OBČUTLJIVO KOŽO</a:t>
            </a:r>
            <a:endParaRPr lang="sl-SI" dirty="0"/>
          </a:p>
        </p:txBody>
      </p:sp>
      <p:pic>
        <p:nvPicPr>
          <p:cNvPr id="8" name="Slika 7"/>
          <p:cNvPicPr>
            <a:picLocks noChangeAspect="1"/>
          </p:cNvPicPr>
          <p:nvPr/>
        </p:nvPicPr>
        <p:blipFill rotWithShape="1">
          <a:blip r:embed="rId2">
            <a:extLst>
              <a:ext uri="{28A0092B-C50C-407E-A947-70E740481C1C}">
                <a14:useLocalDpi xmlns:a14="http://schemas.microsoft.com/office/drawing/2010/main" val="0"/>
              </a:ext>
            </a:extLst>
          </a:blip>
          <a:srcRect l="-1" t="17228" r="-612"/>
          <a:stretch/>
        </p:blipFill>
        <p:spPr>
          <a:xfrm>
            <a:off x="2809193" y="764283"/>
            <a:ext cx="4972351" cy="5964066"/>
          </a:xfrm>
          <a:prstGeom prst="rect">
            <a:avLst/>
          </a:prstGeom>
        </p:spPr>
      </p:pic>
    </p:spTree>
    <p:extLst>
      <p:ext uri="{BB962C8B-B14F-4D97-AF65-F5344CB8AC3E}">
        <p14:creationId xmlns:p14="http://schemas.microsoft.com/office/powerpoint/2010/main" val="3581677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2974" y="88392"/>
            <a:ext cx="8596668" cy="734568"/>
          </a:xfrm>
        </p:spPr>
        <p:txBody>
          <a:bodyPr/>
          <a:lstStyle/>
          <a:p>
            <a:pPr algn="ctr"/>
            <a:r>
              <a:rPr lang="sl-SI" dirty="0" smtClean="0"/>
              <a:t>LINIJA ZA MOŠKE</a:t>
            </a:r>
            <a:endParaRPr lang="sl-SI" dirty="0"/>
          </a:p>
        </p:txBody>
      </p:sp>
      <p:pic>
        <p:nvPicPr>
          <p:cNvPr id="3" name="Slika 2"/>
          <p:cNvPicPr>
            <a:picLocks noChangeAspect="1"/>
          </p:cNvPicPr>
          <p:nvPr/>
        </p:nvPicPr>
        <p:blipFill rotWithShape="1">
          <a:blip r:embed="rId2">
            <a:extLst>
              <a:ext uri="{28A0092B-C50C-407E-A947-70E740481C1C}">
                <a14:useLocalDpi xmlns:a14="http://schemas.microsoft.com/office/drawing/2010/main" val="0"/>
              </a:ext>
            </a:extLst>
          </a:blip>
          <a:srcRect t="16773" r="694"/>
          <a:stretch/>
        </p:blipFill>
        <p:spPr>
          <a:xfrm>
            <a:off x="2289367" y="694042"/>
            <a:ext cx="4954668" cy="6081662"/>
          </a:xfrm>
          <a:prstGeom prst="rect">
            <a:avLst/>
          </a:prstGeom>
        </p:spPr>
      </p:pic>
    </p:spTree>
    <p:extLst>
      <p:ext uri="{BB962C8B-B14F-4D97-AF65-F5344CB8AC3E}">
        <p14:creationId xmlns:p14="http://schemas.microsoft.com/office/powerpoint/2010/main" val="1263311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2118" y="70104"/>
            <a:ext cx="8596668" cy="1320800"/>
          </a:xfrm>
        </p:spPr>
        <p:txBody>
          <a:bodyPr/>
          <a:lstStyle/>
          <a:p>
            <a:pPr algn="ctr"/>
            <a:r>
              <a:rPr lang="sl-SI" dirty="0" smtClean="0"/>
              <a:t>DARILNI PAKETI</a:t>
            </a:r>
            <a:endParaRPr lang="sl-SI" dirty="0"/>
          </a:p>
        </p:txBody>
      </p:sp>
      <p:pic>
        <p:nvPicPr>
          <p:cNvPr id="6" name="Označba mesta vsebine 5"/>
          <p:cNvPicPr>
            <a:picLocks noGrp="1" noChangeAspect="1"/>
          </p:cNvPicPr>
          <p:nvPr>
            <p:ph idx="1"/>
          </p:nvPr>
        </p:nvPicPr>
        <p:blipFill rotWithShape="1">
          <a:blip r:embed="rId2">
            <a:extLst>
              <a:ext uri="{28A0092B-C50C-407E-A947-70E740481C1C}">
                <a14:useLocalDpi xmlns:a14="http://schemas.microsoft.com/office/drawing/2010/main" val="0"/>
              </a:ext>
            </a:extLst>
          </a:blip>
          <a:srcRect t="17708" r="227"/>
          <a:stretch/>
        </p:blipFill>
        <p:spPr>
          <a:xfrm>
            <a:off x="2372906" y="955678"/>
            <a:ext cx="4649685" cy="5625844"/>
          </a:xfrm>
        </p:spPr>
      </p:pic>
    </p:spTree>
    <p:extLst>
      <p:ext uri="{BB962C8B-B14F-4D97-AF65-F5344CB8AC3E}">
        <p14:creationId xmlns:p14="http://schemas.microsoft.com/office/powerpoint/2010/main" val="3070571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latin typeface="Arial" panose="020B0604020202020204" pitchFamily="34" charset="0"/>
                <a:cs typeface="Arial" panose="020B0604020202020204" pitchFamily="34" charset="0"/>
              </a:rPr>
              <a:t>KJE NAS NAJDETE?</a:t>
            </a:r>
          </a:p>
        </p:txBody>
      </p:sp>
      <p:pic>
        <p:nvPicPr>
          <p:cNvPr id="4" name="Označba mesta vsebine 5"/>
          <p:cNvPicPr>
            <a:picLocks noGrp="1" noChangeAspect="1"/>
          </p:cNvPicPr>
          <p:nvPr>
            <p:ph idx="1"/>
          </p:nvPr>
        </p:nvPicPr>
        <p:blipFill>
          <a:blip r:embed="rId2"/>
          <a:stretch>
            <a:fillRect/>
          </a:stretch>
        </p:blipFill>
        <p:spPr>
          <a:xfrm>
            <a:off x="772826" y="1335816"/>
            <a:ext cx="6258909" cy="4023584"/>
          </a:xfrm>
          <a:prstGeom prst="rect">
            <a:avLst/>
          </a:prstGeom>
        </p:spPr>
      </p:pic>
      <p:cxnSp>
        <p:nvCxnSpPr>
          <p:cNvPr id="6" name="Raven puščični povezovalnik 5"/>
          <p:cNvCxnSpPr/>
          <p:nvPr/>
        </p:nvCxnSpPr>
        <p:spPr>
          <a:xfrm>
            <a:off x="4096512" y="2470083"/>
            <a:ext cx="3326892" cy="15975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PoljeZBesedilom 7"/>
          <p:cNvSpPr txBox="1"/>
          <p:nvPr/>
        </p:nvSpPr>
        <p:spPr>
          <a:xfrm>
            <a:off x="7127227" y="4159071"/>
            <a:ext cx="4507992" cy="1200329"/>
          </a:xfrm>
          <a:prstGeom prst="rect">
            <a:avLst/>
          </a:prstGeom>
          <a:noFill/>
        </p:spPr>
        <p:txBody>
          <a:bodyPr wrap="square" rtlCol="0">
            <a:spAutoFit/>
          </a:bodyPr>
          <a:lstStyle/>
          <a:p>
            <a:r>
              <a:rPr lang="sl-SI" dirty="0" smtClean="0"/>
              <a:t>Srednja šola Slovenj Gradec in Muta</a:t>
            </a:r>
          </a:p>
          <a:p>
            <a:r>
              <a:rPr lang="sl-SI" dirty="0" smtClean="0"/>
              <a:t>NATUR</a:t>
            </a:r>
            <a:r>
              <a:rPr lang="sl-SI" dirty="0"/>
              <a:t>, d. o. </a:t>
            </a:r>
            <a:r>
              <a:rPr lang="sl-SI" dirty="0" smtClean="0"/>
              <a:t>o.</a:t>
            </a:r>
          </a:p>
          <a:p>
            <a:r>
              <a:rPr lang="sl-SI" dirty="0" smtClean="0"/>
              <a:t>Koroška </a:t>
            </a:r>
            <a:r>
              <a:rPr lang="sl-SI" dirty="0"/>
              <a:t>ulica 11</a:t>
            </a:r>
          </a:p>
          <a:p>
            <a:r>
              <a:rPr lang="sl-SI" dirty="0" smtClean="0"/>
              <a:t>2380 </a:t>
            </a:r>
            <a:r>
              <a:rPr lang="sl-SI" dirty="0"/>
              <a:t>Slovenj Gradec</a:t>
            </a:r>
          </a:p>
        </p:txBody>
      </p:sp>
    </p:spTree>
    <p:extLst>
      <p:ext uri="{BB962C8B-B14F-4D97-AF65-F5344CB8AC3E}">
        <p14:creationId xmlns:p14="http://schemas.microsoft.com/office/powerpoint/2010/main" val="3883342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609600"/>
            <a:ext cx="8596668" cy="890016"/>
          </a:xfrm>
        </p:spPr>
        <p:txBody>
          <a:bodyPr/>
          <a:lstStyle/>
          <a:p>
            <a:pPr algn="ctr"/>
            <a:r>
              <a:rPr lang="sl-SI" dirty="0" smtClean="0"/>
              <a:t>PODATKI O NAŠEM PODJETJU</a:t>
            </a:r>
            <a:endParaRPr lang="sl-SI" dirty="0"/>
          </a:p>
        </p:txBody>
      </p:sp>
      <p:sp>
        <p:nvSpPr>
          <p:cNvPr id="3" name="Označba mesta vsebine 2"/>
          <p:cNvSpPr>
            <a:spLocks noGrp="1"/>
          </p:cNvSpPr>
          <p:nvPr>
            <p:ph idx="1"/>
          </p:nvPr>
        </p:nvSpPr>
        <p:spPr>
          <a:xfrm>
            <a:off x="677334" y="1374205"/>
            <a:ext cx="8596668" cy="5017451"/>
          </a:xfrm>
        </p:spPr>
        <p:txBody>
          <a:bodyPr>
            <a:normAutofit fontScale="92500" lnSpcReduction="10000"/>
          </a:bodyPr>
          <a:lstStyle/>
          <a:p>
            <a:pPr marL="0" indent="0" algn="ctr">
              <a:buNone/>
            </a:pPr>
            <a:r>
              <a:rPr lang="sl-SI" dirty="0" smtClean="0"/>
              <a:t>Srednja šola Slovenj Gradec in Muta</a:t>
            </a:r>
          </a:p>
          <a:p>
            <a:pPr marL="0" indent="0" algn="ctr">
              <a:buNone/>
            </a:pPr>
            <a:r>
              <a:rPr lang="sl-SI" dirty="0" smtClean="0"/>
              <a:t>Učno podjetje Natur d. o. o. </a:t>
            </a:r>
          </a:p>
          <a:p>
            <a:pPr marL="0" indent="0" algn="ctr">
              <a:buNone/>
            </a:pPr>
            <a:r>
              <a:rPr lang="sl-SI" dirty="0" smtClean="0"/>
              <a:t>Prodaja naravne kozmetike</a:t>
            </a:r>
          </a:p>
          <a:p>
            <a:pPr marL="0" indent="0" algn="ctr">
              <a:buNone/>
            </a:pPr>
            <a:r>
              <a:rPr lang="sl-SI" dirty="0" smtClean="0"/>
              <a:t>Koroška ulica 11</a:t>
            </a:r>
          </a:p>
          <a:p>
            <a:pPr marL="0" indent="0" algn="ctr">
              <a:buNone/>
            </a:pPr>
            <a:r>
              <a:rPr lang="sl-SI" dirty="0" smtClean="0"/>
              <a:t>2380 Slovenj Gradec</a:t>
            </a:r>
          </a:p>
          <a:p>
            <a:pPr marL="0" indent="0" algn="ctr">
              <a:buNone/>
            </a:pPr>
            <a:r>
              <a:rPr lang="sl-SI" dirty="0" smtClean="0"/>
              <a:t>E-mail: </a:t>
            </a:r>
            <a:r>
              <a:rPr lang="sl-SI" dirty="0" smtClean="0">
                <a:hlinkClick r:id="rId2"/>
              </a:rPr>
              <a:t>natur.naravnakozmetika@gmail.com</a:t>
            </a:r>
            <a:endParaRPr lang="sl-SI" dirty="0" smtClean="0"/>
          </a:p>
          <a:p>
            <a:pPr marL="0" indent="0" algn="ctr">
              <a:buNone/>
            </a:pPr>
            <a:r>
              <a:rPr lang="sl-SI" dirty="0" smtClean="0"/>
              <a:t>Telefon: (02) 88 46 501</a:t>
            </a:r>
          </a:p>
          <a:p>
            <a:pPr marL="0" indent="0" algn="ctr">
              <a:buNone/>
            </a:pPr>
            <a:endParaRPr lang="sl-SI" dirty="0"/>
          </a:p>
          <a:p>
            <a:pPr marL="0" indent="0" algn="ctr">
              <a:buNone/>
            </a:pPr>
            <a:r>
              <a:rPr lang="sl-SI" dirty="0" smtClean="0"/>
              <a:t>Matična št.: 1001629</a:t>
            </a:r>
          </a:p>
          <a:p>
            <a:pPr marL="0" indent="0" algn="ctr">
              <a:buNone/>
            </a:pPr>
            <a:r>
              <a:rPr lang="sl-SI" dirty="0" smtClean="0"/>
              <a:t>ID za DDV: SI 20010629</a:t>
            </a:r>
          </a:p>
          <a:p>
            <a:pPr marL="0" indent="0" algn="ctr">
              <a:buNone/>
            </a:pPr>
            <a:r>
              <a:rPr lang="sl-SI" dirty="0" smtClean="0"/>
              <a:t>TRR: SI56 3002 0840 00520 188</a:t>
            </a:r>
          </a:p>
          <a:p>
            <a:pPr marL="0" indent="0" algn="ctr">
              <a:buNone/>
            </a:pPr>
            <a:r>
              <a:rPr lang="sl-SI" dirty="0" smtClean="0">
                <a:hlinkClick r:id="rId3"/>
              </a:rPr>
              <a:t>https://naturnaravnakozmetika.wixsite.com</a:t>
            </a:r>
            <a:endParaRPr lang="sl-SI" dirty="0" smtClean="0"/>
          </a:p>
          <a:p>
            <a:pPr marL="0" indent="0" algn="ctr">
              <a:buNone/>
            </a:pPr>
            <a:r>
              <a:rPr lang="sl-SI" dirty="0"/>
              <a:t> </a:t>
            </a:r>
            <a:r>
              <a:rPr lang="sl-SI" dirty="0">
                <a:hlinkClick r:id="rId4"/>
              </a:rPr>
              <a:t>https://www.facebook.com/Natur-162965070978311</a:t>
            </a:r>
            <a:r>
              <a:rPr lang="sl-SI" dirty="0" smtClean="0">
                <a:hlinkClick r:id="rId4"/>
              </a:rPr>
              <a:t>/</a:t>
            </a:r>
            <a:r>
              <a:rPr lang="sl-SI" dirty="0" smtClean="0"/>
              <a:t> </a:t>
            </a:r>
          </a:p>
          <a:p>
            <a:pPr marL="0" indent="0" algn="ctr">
              <a:buNone/>
            </a:pPr>
            <a:r>
              <a:rPr lang="sl-SI" dirty="0" smtClean="0"/>
              <a:t>Dostop do naše spletne strani s pomočjo QR-kode.</a:t>
            </a:r>
            <a:endParaRPr lang="sl-SI" dirty="0"/>
          </a:p>
        </p:txBody>
      </p:sp>
      <p:pic>
        <p:nvPicPr>
          <p:cNvPr id="4" name="Slika 3"/>
          <p:cNvPicPr>
            <a:picLocks noChangeAspect="1"/>
          </p:cNvPicPr>
          <p:nvPr/>
        </p:nvPicPr>
        <p:blipFill>
          <a:blip r:embed="rId5"/>
          <a:stretch>
            <a:fillRect/>
          </a:stretch>
        </p:blipFill>
        <p:spPr>
          <a:xfrm>
            <a:off x="8001462" y="4652772"/>
            <a:ext cx="1905000" cy="1905000"/>
          </a:xfrm>
          <a:prstGeom prst="rect">
            <a:avLst/>
          </a:prstGeom>
        </p:spPr>
      </p:pic>
    </p:spTree>
    <p:extLst>
      <p:ext uri="{BB962C8B-B14F-4D97-AF65-F5344CB8AC3E}">
        <p14:creationId xmlns:p14="http://schemas.microsoft.com/office/powerpoint/2010/main" val="3136883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609600"/>
            <a:ext cx="6857322" cy="899160"/>
          </a:xfrm>
        </p:spPr>
        <p:txBody>
          <a:bodyPr>
            <a:noAutofit/>
          </a:bodyPr>
          <a:lstStyle/>
          <a:p>
            <a:r>
              <a:rPr lang="sl-SI" sz="4400" dirty="0" smtClean="0">
                <a:latin typeface="Arial" panose="020B0604020202020204" pitchFamily="34" charset="0"/>
                <a:cs typeface="Arial" panose="020B0604020202020204" pitchFamily="34" charset="0"/>
              </a:rPr>
              <a:t>PODATKI O PODJETJU</a:t>
            </a:r>
            <a:endParaRPr lang="sl-SI" sz="4400"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677334" y="2224963"/>
            <a:ext cx="8596668" cy="3880773"/>
          </a:xfrm>
        </p:spPr>
        <p:txBody>
          <a:bodyPr/>
          <a:lstStyle/>
          <a:p>
            <a:pPr marL="463500" indent="-285750">
              <a:lnSpc>
                <a:spcPts val="1500"/>
              </a:lnSpc>
            </a:pPr>
            <a:endParaRPr lang="sl-SI" sz="2000" dirty="0" smtClean="0">
              <a:latin typeface="Arial" panose="020B0604020202020204" pitchFamily="34" charset="0"/>
              <a:cs typeface="Arial" panose="020B0604020202020204" pitchFamily="34" charset="0"/>
            </a:endParaRPr>
          </a:p>
          <a:p>
            <a:pPr marL="463500" indent="-285750">
              <a:lnSpc>
                <a:spcPts val="1500"/>
              </a:lnSpc>
            </a:pPr>
            <a:r>
              <a:rPr lang="sl-SI" sz="2000" smtClean="0">
                <a:latin typeface="Arial" panose="020B0604020202020204" pitchFamily="34" charset="0"/>
                <a:cs typeface="Arial" panose="020B0604020202020204" pitchFamily="34" charset="0"/>
              </a:rPr>
              <a:t>Srednja šola Slovenj </a:t>
            </a:r>
            <a:r>
              <a:rPr lang="sl-SI" sz="2000" dirty="0">
                <a:latin typeface="Arial" panose="020B0604020202020204" pitchFamily="34" charset="0"/>
                <a:cs typeface="Arial" panose="020B0604020202020204" pitchFamily="34" charset="0"/>
              </a:rPr>
              <a:t>Gradec in Muta </a:t>
            </a:r>
          </a:p>
          <a:p>
            <a:pPr marL="177750" indent="0">
              <a:lnSpc>
                <a:spcPts val="1500"/>
              </a:lnSpc>
              <a:buNone/>
            </a:pPr>
            <a:r>
              <a:rPr lang="sl-SI" sz="2000" b="1" dirty="0" smtClean="0">
                <a:latin typeface="Arial" panose="020B0604020202020204" pitchFamily="34" charset="0"/>
                <a:cs typeface="Arial" panose="020B0604020202020204" pitchFamily="34" charset="0"/>
              </a:rPr>
              <a:t>    NATUR, d</a:t>
            </a:r>
            <a:r>
              <a:rPr lang="sl-SI" sz="2000" b="1" dirty="0">
                <a:latin typeface="Arial" panose="020B0604020202020204" pitchFamily="34" charset="0"/>
                <a:cs typeface="Arial" panose="020B0604020202020204" pitchFamily="34" charset="0"/>
              </a:rPr>
              <a:t>. o. o.</a:t>
            </a:r>
          </a:p>
          <a:p>
            <a:pPr marL="177750" indent="0">
              <a:lnSpc>
                <a:spcPts val="1500"/>
              </a:lnSpc>
              <a:buNone/>
            </a:pPr>
            <a:r>
              <a:rPr lang="sl-SI" sz="2000" dirty="0" smtClean="0">
                <a:latin typeface="Arial" panose="020B0604020202020204" pitchFamily="34" charset="0"/>
                <a:cs typeface="Arial" panose="020B0604020202020204" pitchFamily="34" charset="0"/>
              </a:rPr>
              <a:t>    Koroška </a:t>
            </a:r>
            <a:r>
              <a:rPr lang="sl-SI" sz="2000" dirty="0">
                <a:latin typeface="Arial" panose="020B0604020202020204" pitchFamily="34" charset="0"/>
                <a:cs typeface="Arial" panose="020B0604020202020204" pitchFamily="34" charset="0"/>
              </a:rPr>
              <a:t>ulica 11</a:t>
            </a:r>
          </a:p>
          <a:p>
            <a:pPr marL="177750" indent="0">
              <a:lnSpc>
                <a:spcPts val="1500"/>
              </a:lnSpc>
              <a:buNone/>
            </a:pPr>
            <a:r>
              <a:rPr lang="sl-SI" sz="2000" dirty="0" smtClean="0">
                <a:latin typeface="Arial" panose="020B0604020202020204" pitchFamily="34" charset="0"/>
                <a:cs typeface="Arial" panose="020B0604020202020204" pitchFamily="34" charset="0"/>
              </a:rPr>
              <a:t>    2380 </a:t>
            </a:r>
            <a:r>
              <a:rPr lang="sl-SI" sz="2000" dirty="0">
                <a:latin typeface="Arial" panose="020B0604020202020204" pitchFamily="34" charset="0"/>
                <a:cs typeface="Arial" panose="020B0604020202020204" pitchFamily="34" charset="0"/>
              </a:rPr>
              <a:t>Slovenj </a:t>
            </a:r>
            <a:r>
              <a:rPr lang="sl-SI" sz="2000" dirty="0" smtClean="0">
                <a:latin typeface="Arial" panose="020B0604020202020204" pitchFamily="34" charset="0"/>
                <a:cs typeface="Arial" panose="020B0604020202020204" pitchFamily="34" charset="0"/>
              </a:rPr>
              <a:t>Gradec</a:t>
            </a:r>
          </a:p>
          <a:p>
            <a:pPr marL="177750" indent="0">
              <a:lnSpc>
                <a:spcPts val="1500"/>
              </a:lnSpc>
              <a:buNone/>
            </a:pPr>
            <a:endParaRPr lang="sl-SI" sz="2000" dirty="0" smtClean="0">
              <a:latin typeface="Arial" panose="020B0604020202020204" pitchFamily="34" charset="0"/>
              <a:cs typeface="Arial" panose="020B0604020202020204" pitchFamily="34" charset="0"/>
            </a:endParaRPr>
          </a:p>
          <a:p>
            <a:pPr marL="177750" indent="0">
              <a:lnSpc>
                <a:spcPts val="1500"/>
              </a:lnSpc>
              <a:buNone/>
            </a:pPr>
            <a:endParaRPr lang="sl-SI" sz="2000" dirty="0">
              <a:latin typeface="Arial" panose="020B0604020202020204" pitchFamily="34" charset="0"/>
              <a:cs typeface="Arial" panose="020B0604020202020204" pitchFamily="34" charset="0"/>
            </a:endParaRPr>
          </a:p>
          <a:p>
            <a:pPr marL="177750" indent="0">
              <a:lnSpc>
                <a:spcPts val="1500"/>
              </a:lnSpc>
              <a:buNone/>
            </a:pPr>
            <a:endParaRPr lang="sl-SI" sz="2000" dirty="0" smtClean="0">
              <a:latin typeface="Arial" panose="020B0604020202020204" pitchFamily="34" charset="0"/>
              <a:cs typeface="Arial" panose="020B0604020202020204" pitchFamily="34" charset="0"/>
            </a:endParaRPr>
          </a:p>
          <a:p>
            <a:pPr marL="463500" indent="-285750">
              <a:lnSpc>
                <a:spcPts val="1500"/>
              </a:lnSpc>
            </a:pPr>
            <a:r>
              <a:rPr lang="sl-SI" sz="2000" b="1" u="sng" dirty="0">
                <a:solidFill>
                  <a:srgbClr val="90C226"/>
                </a:solidFill>
                <a:latin typeface="Arial" panose="020B0604020202020204" pitchFamily="34" charset="0"/>
                <a:cs typeface="Arial" panose="020B0604020202020204" pitchFamily="34" charset="0"/>
              </a:rPr>
              <a:t>Tel.:</a:t>
            </a:r>
            <a:r>
              <a:rPr lang="sl-SI" sz="2000" dirty="0">
                <a:solidFill>
                  <a:srgbClr val="90C226"/>
                </a:solidFill>
                <a:latin typeface="Arial" panose="020B0604020202020204" pitchFamily="34" charset="0"/>
                <a:cs typeface="Arial" panose="020B0604020202020204" pitchFamily="34" charset="0"/>
              </a:rPr>
              <a:t> </a:t>
            </a:r>
            <a:r>
              <a:rPr lang="sl-SI" sz="2000" dirty="0">
                <a:latin typeface="Arial" panose="020B0604020202020204" pitchFamily="34" charset="0"/>
                <a:cs typeface="Arial" panose="020B0604020202020204" pitchFamily="34" charset="0"/>
              </a:rPr>
              <a:t>02 88 46 </a:t>
            </a:r>
            <a:r>
              <a:rPr lang="sl-SI" sz="2000" dirty="0" smtClean="0">
                <a:latin typeface="Arial" panose="020B0604020202020204" pitchFamily="34" charset="0"/>
                <a:cs typeface="Arial" panose="020B0604020202020204" pitchFamily="34" charset="0"/>
              </a:rPr>
              <a:t>501</a:t>
            </a:r>
          </a:p>
          <a:p>
            <a:pPr marL="177750" indent="0">
              <a:lnSpc>
                <a:spcPts val="1500"/>
              </a:lnSpc>
              <a:buNone/>
            </a:pPr>
            <a:r>
              <a:rPr lang="sl-SI" sz="2000" dirty="0" smtClean="0">
                <a:latin typeface="Arial" panose="020B0604020202020204" pitchFamily="34" charset="0"/>
                <a:cs typeface="Arial" panose="020B0604020202020204" pitchFamily="34" charset="0"/>
              </a:rPr>
              <a:t>    E-pošta: </a:t>
            </a:r>
            <a:r>
              <a:rPr lang="sl-SI" sz="2000" dirty="0" smtClean="0">
                <a:latin typeface="Arial" panose="020B0604020202020204" pitchFamily="34" charset="0"/>
                <a:cs typeface="Arial" panose="020B0604020202020204" pitchFamily="34" charset="0"/>
                <a:hlinkClick r:id="rId2"/>
              </a:rPr>
              <a:t>natur.naravnakozmetika@gmail.com</a:t>
            </a:r>
            <a:r>
              <a:rPr lang="sl-SI" sz="2000" dirty="0" smtClean="0">
                <a:latin typeface="Arial" panose="020B0604020202020204" pitchFamily="34" charset="0"/>
                <a:cs typeface="Arial" panose="020B0604020202020204" pitchFamily="34" charset="0"/>
              </a:rPr>
              <a:t> </a:t>
            </a:r>
          </a:p>
          <a:p>
            <a:pPr marL="177750" indent="0">
              <a:lnSpc>
                <a:spcPts val="1500"/>
              </a:lnSpc>
              <a:buNone/>
            </a:pPr>
            <a:r>
              <a:rPr lang="sl-SI" sz="2000" dirty="0" smtClean="0">
                <a:latin typeface="Arial" panose="020B0604020202020204" pitchFamily="34" charset="0"/>
                <a:cs typeface="Arial" panose="020B0604020202020204" pitchFamily="34" charset="0"/>
              </a:rPr>
              <a:t>    Spletna stran: </a:t>
            </a:r>
            <a:r>
              <a:rPr lang="sl-SI" sz="2000" dirty="0" smtClean="0">
                <a:latin typeface="Arial" panose="020B0604020202020204" pitchFamily="34" charset="0"/>
                <a:cs typeface="Arial" panose="020B0604020202020204" pitchFamily="34" charset="0"/>
                <a:hlinkClick r:id="rId3"/>
              </a:rPr>
              <a:t>https</a:t>
            </a:r>
            <a:r>
              <a:rPr lang="sl-SI" sz="2000" dirty="0" smtClean="0">
                <a:latin typeface="Arial" panose="020B0604020202020204" pitchFamily="34" charset="0"/>
                <a:cs typeface="Arial" panose="020B0604020202020204" pitchFamily="34" charset="0"/>
                <a:sym typeface="Wingdings" panose="05000000000000000000" pitchFamily="2" charset="2"/>
                <a:hlinkClick r:id="rId3"/>
              </a:rPr>
              <a:t>://naturnaravnakozmet.wixsite.com/natur</a:t>
            </a:r>
            <a:r>
              <a:rPr lang="sl-SI" sz="2000" dirty="0" smtClean="0">
                <a:latin typeface="Arial" panose="020B0604020202020204" pitchFamily="34" charset="0"/>
                <a:cs typeface="Arial" panose="020B0604020202020204" pitchFamily="34" charset="0"/>
                <a:sym typeface="Wingdings" panose="05000000000000000000" pitchFamily="2" charset="2"/>
              </a:rPr>
              <a:t> </a:t>
            </a:r>
            <a:endParaRPr lang="sl-SI" sz="2000" dirty="0">
              <a:latin typeface="Arial" panose="020B0604020202020204" pitchFamily="34" charset="0"/>
              <a:cs typeface="Arial" panose="020B0604020202020204" pitchFamily="34" charset="0"/>
              <a:sym typeface="Wingdings" panose="05000000000000000000" pitchFamily="2" charset="2"/>
            </a:endParaRPr>
          </a:p>
          <a:p>
            <a:pPr marL="177750" indent="0">
              <a:lnSpc>
                <a:spcPts val="1500"/>
              </a:lnSpc>
              <a:buNone/>
            </a:pPr>
            <a:r>
              <a:rPr lang="sl-SI" sz="2000" dirty="0">
                <a:latin typeface="Arial" panose="020B0604020202020204" pitchFamily="34" charset="0"/>
                <a:cs typeface="Arial" panose="020B0604020202020204" pitchFamily="34" charset="0"/>
                <a:sym typeface="Wingdings" panose="05000000000000000000" pitchFamily="2" charset="2"/>
              </a:rPr>
              <a:t>    Facebook: </a:t>
            </a:r>
            <a:r>
              <a:rPr lang="sl-SI" sz="2000" dirty="0">
                <a:latin typeface="Arial" panose="020B0604020202020204" pitchFamily="34" charset="0"/>
                <a:cs typeface="Arial" panose="020B0604020202020204" pitchFamily="34" charset="0"/>
                <a:sym typeface="Wingdings" panose="05000000000000000000" pitchFamily="2" charset="2"/>
                <a:hlinkClick r:id="rId4"/>
              </a:rPr>
              <a:t>https://www.facebook.com/Natur-162965070978311</a:t>
            </a:r>
            <a:r>
              <a:rPr lang="sl-SI" sz="2000" dirty="0" smtClean="0">
                <a:latin typeface="Arial" panose="020B0604020202020204" pitchFamily="34" charset="0"/>
                <a:cs typeface="Arial" panose="020B0604020202020204" pitchFamily="34" charset="0"/>
                <a:sym typeface="Wingdings" panose="05000000000000000000" pitchFamily="2" charset="2"/>
                <a:hlinkClick r:id="rId4"/>
              </a:rPr>
              <a:t>/</a:t>
            </a:r>
            <a:r>
              <a:rPr lang="sl-SI" sz="2000" dirty="0" smtClean="0">
                <a:latin typeface="Arial" panose="020B0604020202020204" pitchFamily="34" charset="0"/>
                <a:cs typeface="Arial" panose="020B0604020202020204" pitchFamily="34" charset="0"/>
                <a:sym typeface="Wingdings" panose="05000000000000000000" pitchFamily="2" charset="2"/>
              </a:rPr>
              <a:t> </a:t>
            </a:r>
            <a:endParaRPr lang="sl-SI" sz="2000" dirty="0">
              <a:latin typeface="Arial" panose="020B0604020202020204" pitchFamily="34" charset="0"/>
              <a:cs typeface="Arial" panose="020B0604020202020204" pitchFamily="34" charset="0"/>
            </a:endParaRPr>
          </a:p>
          <a:p>
            <a:pPr marL="177750" indent="0">
              <a:lnSpc>
                <a:spcPts val="1500"/>
              </a:lnSpc>
              <a:buNone/>
            </a:pPr>
            <a:endParaRPr lang="sl-SI" dirty="0"/>
          </a:p>
          <a:p>
            <a:endParaRPr lang="sl-SI" dirty="0"/>
          </a:p>
        </p:txBody>
      </p:sp>
      <p:pic>
        <p:nvPicPr>
          <p:cNvPr id="4" name="Slika 3"/>
          <p:cNvPicPr>
            <a:picLocks noChangeAspect="1"/>
          </p:cNvPicPr>
          <p:nvPr/>
        </p:nvPicPr>
        <p:blipFill>
          <a:blip r:embed="rId5"/>
          <a:stretch>
            <a:fillRect/>
          </a:stretch>
        </p:blipFill>
        <p:spPr>
          <a:xfrm>
            <a:off x="7184053" y="2257136"/>
            <a:ext cx="1902117" cy="1908213"/>
          </a:xfrm>
          <a:prstGeom prst="rect">
            <a:avLst/>
          </a:prstGeom>
        </p:spPr>
      </p:pic>
    </p:spTree>
    <p:extLst>
      <p:ext uri="{BB962C8B-B14F-4D97-AF65-F5344CB8AC3E}">
        <p14:creationId xmlns:p14="http://schemas.microsoft.com/office/powerpoint/2010/main" val="1801718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631614" y="3795776"/>
            <a:ext cx="8596668" cy="3880773"/>
          </a:xfrm>
        </p:spPr>
        <p:txBody>
          <a:bodyPr>
            <a:normAutofit/>
          </a:bodyPr>
          <a:lstStyle/>
          <a:p>
            <a:pPr marL="0" indent="0">
              <a:buNone/>
            </a:pPr>
            <a:endParaRPr lang="sl-SI" sz="6600" dirty="0" smtClean="0">
              <a:latin typeface="Brush Script MT" panose="03060802040406070304" pitchFamily="66" charset="0"/>
            </a:endParaRPr>
          </a:p>
          <a:p>
            <a:pPr marL="0" indent="0">
              <a:buNone/>
            </a:pPr>
            <a:r>
              <a:rPr lang="sl-SI" sz="6600" dirty="0">
                <a:latin typeface="Brush Script MT" panose="03060802040406070304" pitchFamily="66" charset="0"/>
              </a:rPr>
              <a:t> </a:t>
            </a:r>
            <a:r>
              <a:rPr lang="sl-SI" sz="6600" dirty="0" smtClean="0">
                <a:latin typeface="Brush Script MT" panose="03060802040406070304" pitchFamily="66" charset="0"/>
              </a:rPr>
              <a:t>   „Pridih naravne ljubezni“</a:t>
            </a:r>
            <a:endParaRPr lang="sl-SI" sz="6600" dirty="0">
              <a:latin typeface="Brush Script MT" panose="03060802040406070304" pitchFamily="66" charset="0"/>
            </a:endParaRPr>
          </a:p>
        </p:txBody>
      </p:sp>
      <p:pic>
        <p:nvPicPr>
          <p:cNvPr id="2" name="Slik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1720" y="530352"/>
            <a:ext cx="6696456" cy="4185285"/>
          </a:xfrm>
          <a:prstGeom prst="rect">
            <a:avLst/>
          </a:prstGeom>
        </p:spPr>
      </p:pic>
    </p:spTree>
    <p:extLst>
      <p:ext uri="{BB962C8B-B14F-4D97-AF65-F5344CB8AC3E}">
        <p14:creationId xmlns:p14="http://schemas.microsoft.com/office/powerpoint/2010/main" val="2336546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latin typeface="Arial" panose="020B0604020202020204" pitchFamily="34" charset="0"/>
                <a:cs typeface="Arial" panose="020B0604020202020204" pitchFamily="34" charset="0"/>
              </a:rPr>
              <a:t>VIZIJA</a:t>
            </a:r>
            <a:br>
              <a:rPr lang="sl-SI" dirty="0" smtClean="0">
                <a:latin typeface="Arial" panose="020B0604020202020204" pitchFamily="34" charset="0"/>
                <a:cs typeface="Arial" panose="020B0604020202020204" pitchFamily="34" charset="0"/>
              </a:rPr>
            </a:br>
            <a:endParaRPr lang="sl-SI"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598278" y="2737105"/>
            <a:ext cx="8596668" cy="3880773"/>
          </a:xfrm>
        </p:spPr>
        <p:txBody>
          <a:bodyPr/>
          <a:lstStyle/>
          <a:p>
            <a:pPr algn="just"/>
            <a:r>
              <a:rPr lang="sl-SI" sz="2000" dirty="0">
                <a:latin typeface="Arial" panose="020B0604020202020204" pitchFamily="34" charset="0"/>
                <a:cs typeface="Arial" panose="020B0604020202020204" pitchFamily="34" charset="0"/>
              </a:rPr>
              <a:t>Poudarjamo uporabnost in koristnost naravnih snovi in želimo približati kozmetiko na naravnih bazah tako mladi kot starim. Z našimi visokokakovostnimi, okolju in uporabniku prijaznimi izdelki si prizadevamo kupcem ponuditi čim širšo paleto naših izdelkov, konkurirati na trgu naravne kozmetike ter prodreti na tuje trge. Trudimo se, da je naša ponudba vedno znova dopolnjena z novostmi.</a:t>
            </a:r>
          </a:p>
          <a:p>
            <a:endParaRPr lang="sl-SI" dirty="0"/>
          </a:p>
        </p:txBody>
      </p:sp>
      <p:cxnSp>
        <p:nvCxnSpPr>
          <p:cNvPr id="5" name="Raven povezovalnik 4"/>
          <p:cNvCxnSpPr/>
          <p:nvPr/>
        </p:nvCxnSpPr>
        <p:spPr>
          <a:xfrm>
            <a:off x="210312" y="1673352"/>
            <a:ext cx="937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Raven povezovalnik 5"/>
          <p:cNvCxnSpPr/>
          <p:nvPr/>
        </p:nvCxnSpPr>
        <p:spPr>
          <a:xfrm>
            <a:off x="210312" y="2182368"/>
            <a:ext cx="9372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085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2430" y="573024"/>
            <a:ext cx="9051882" cy="1320800"/>
          </a:xfrm>
        </p:spPr>
        <p:txBody>
          <a:bodyPr/>
          <a:lstStyle/>
          <a:p>
            <a:r>
              <a:rPr lang="sl-SI" dirty="0" smtClean="0">
                <a:latin typeface="Arial" panose="020B0604020202020204" pitchFamily="34" charset="0"/>
                <a:cs typeface="Arial" panose="020B0604020202020204" pitchFamily="34" charset="0"/>
              </a:rPr>
              <a:t>ORGANIZACIJA PODJETJA</a:t>
            </a:r>
            <a:endParaRPr lang="sl-SI"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52420024"/>
              </p:ext>
            </p:extLst>
          </p:nvPr>
        </p:nvGraphicFramePr>
        <p:xfrm>
          <a:off x="1574800" y="1546352"/>
          <a:ext cx="7541768" cy="4758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jeZBesedilom 4"/>
          <p:cNvSpPr txBox="1"/>
          <p:nvPr/>
        </p:nvSpPr>
        <p:spPr>
          <a:xfrm>
            <a:off x="5767088" y="1794350"/>
            <a:ext cx="2470731" cy="338554"/>
          </a:xfrm>
          <a:prstGeom prst="rect">
            <a:avLst/>
          </a:prstGeom>
          <a:noFill/>
        </p:spPr>
        <p:txBody>
          <a:bodyPr wrap="square" rtlCol="0">
            <a:spAutoFit/>
          </a:bodyPr>
          <a:lstStyle/>
          <a:p>
            <a:r>
              <a:rPr lang="sl-SI" sz="1600" b="1" i="1" dirty="0" smtClean="0"/>
              <a:t>Marketing:</a:t>
            </a:r>
            <a:endParaRPr lang="sl-SI" sz="1600" b="1" i="1" dirty="0"/>
          </a:p>
        </p:txBody>
      </p:sp>
      <p:sp>
        <p:nvSpPr>
          <p:cNvPr id="6" name="PoljeZBesedilom 5"/>
          <p:cNvSpPr txBox="1"/>
          <p:nvPr/>
        </p:nvSpPr>
        <p:spPr>
          <a:xfrm>
            <a:off x="6078666" y="4200068"/>
            <a:ext cx="2843784" cy="338554"/>
          </a:xfrm>
          <a:prstGeom prst="rect">
            <a:avLst/>
          </a:prstGeom>
          <a:noFill/>
        </p:spPr>
        <p:txBody>
          <a:bodyPr wrap="square" rtlCol="0">
            <a:spAutoFit/>
          </a:bodyPr>
          <a:lstStyle/>
          <a:p>
            <a:pPr lvl="1"/>
            <a:r>
              <a:rPr lang="sl-SI" sz="1600" b="1" i="1" dirty="0" smtClean="0"/>
              <a:t>Kadrovski oddelek:</a:t>
            </a:r>
            <a:endParaRPr lang="sl-SI" sz="1600" b="1" i="1" dirty="0"/>
          </a:p>
        </p:txBody>
      </p:sp>
      <p:sp>
        <p:nvSpPr>
          <p:cNvPr id="7" name="PoljeZBesedilom 6"/>
          <p:cNvSpPr txBox="1"/>
          <p:nvPr/>
        </p:nvSpPr>
        <p:spPr>
          <a:xfrm>
            <a:off x="1785155" y="1844087"/>
            <a:ext cx="2470731" cy="369332"/>
          </a:xfrm>
          <a:prstGeom prst="rect">
            <a:avLst/>
          </a:prstGeom>
          <a:noFill/>
        </p:spPr>
        <p:txBody>
          <a:bodyPr wrap="square" rtlCol="0">
            <a:spAutoFit/>
          </a:bodyPr>
          <a:lstStyle/>
          <a:p>
            <a:r>
              <a:rPr lang="sl-SI" b="1" i="1" dirty="0" smtClean="0"/>
              <a:t>Vodstvo:</a:t>
            </a:r>
            <a:endParaRPr lang="sl-SI" b="1" i="1" dirty="0"/>
          </a:p>
        </p:txBody>
      </p:sp>
      <p:sp>
        <p:nvSpPr>
          <p:cNvPr id="8" name="PoljeZBesedilom 7"/>
          <p:cNvSpPr txBox="1"/>
          <p:nvPr/>
        </p:nvSpPr>
        <p:spPr>
          <a:xfrm>
            <a:off x="1885277" y="4078817"/>
            <a:ext cx="2470731" cy="338554"/>
          </a:xfrm>
          <a:prstGeom prst="rect">
            <a:avLst/>
          </a:prstGeom>
          <a:noFill/>
        </p:spPr>
        <p:txBody>
          <a:bodyPr wrap="square" rtlCol="0">
            <a:spAutoFit/>
          </a:bodyPr>
          <a:lstStyle/>
          <a:p>
            <a:r>
              <a:rPr lang="sl-SI" sz="1600" b="1" i="1" dirty="0" smtClean="0"/>
              <a:t>Računovodstvo:</a:t>
            </a:r>
            <a:endParaRPr lang="sl-SI" sz="1600" b="1" i="1" dirty="0"/>
          </a:p>
        </p:txBody>
      </p:sp>
      <p:sp>
        <p:nvSpPr>
          <p:cNvPr id="9" name="PoljeZBesedilom 8"/>
          <p:cNvSpPr txBox="1"/>
          <p:nvPr/>
        </p:nvSpPr>
        <p:spPr>
          <a:xfrm>
            <a:off x="1685035" y="2441636"/>
            <a:ext cx="3227651" cy="923330"/>
          </a:xfrm>
          <a:prstGeom prst="rect">
            <a:avLst/>
          </a:prstGeom>
          <a:noFill/>
        </p:spPr>
        <p:txBody>
          <a:bodyPr wrap="square" rtlCol="0">
            <a:spAutoFit/>
          </a:bodyPr>
          <a:lstStyle/>
          <a:p>
            <a:pPr algn="ctr"/>
            <a:r>
              <a:rPr lang="sl-SI" dirty="0" smtClean="0"/>
              <a:t>Janja </a:t>
            </a:r>
            <a:r>
              <a:rPr lang="sl-SI" sz="1600" dirty="0" err="1" smtClean="0"/>
              <a:t>Saberčnik</a:t>
            </a:r>
            <a:r>
              <a:rPr lang="sl-SI" sz="1600" dirty="0" smtClean="0"/>
              <a:t>, direktorica</a:t>
            </a:r>
          </a:p>
          <a:p>
            <a:pPr algn="ctr"/>
            <a:r>
              <a:rPr lang="sl-SI" sz="1600" dirty="0"/>
              <a:t>Urška </a:t>
            </a:r>
            <a:r>
              <a:rPr lang="sl-SI" sz="1600" dirty="0" err="1"/>
              <a:t>Krahulec</a:t>
            </a:r>
            <a:r>
              <a:rPr lang="sl-SI" sz="1600" dirty="0"/>
              <a:t>,  tajnica</a:t>
            </a:r>
          </a:p>
          <a:p>
            <a:endParaRPr lang="sl-SI" dirty="0"/>
          </a:p>
        </p:txBody>
      </p:sp>
      <p:sp>
        <p:nvSpPr>
          <p:cNvPr id="12" name="PoljeZBesedilom 11"/>
          <p:cNvSpPr txBox="1"/>
          <p:nvPr/>
        </p:nvSpPr>
        <p:spPr>
          <a:xfrm>
            <a:off x="6081631" y="2086174"/>
            <a:ext cx="2316208" cy="1815882"/>
          </a:xfrm>
          <a:prstGeom prst="rect">
            <a:avLst/>
          </a:prstGeom>
          <a:noFill/>
        </p:spPr>
        <p:txBody>
          <a:bodyPr wrap="square" rtlCol="0">
            <a:spAutoFit/>
          </a:bodyPr>
          <a:lstStyle/>
          <a:p>
            <a:pPr algn="ctr"/>
            <a:r>
              <a:rPr lang="sl-SI" sz="1600" dirty="0" smtClean="0"/>
              <a:t>Maruša </a:t>
            </a:r>
            <a:r>
              <a:rPr lang="sl-SI" sz="1600" dirty="0" err="1" smtClean="0"/>
              <a:t>Vranc</a:t>
            </a:r>
            <a:r>
              <a:rPr lang="sl-SI" sz="1600" dirty="0" smtClean="0"/>
              <a:t>, vodja</a:t>
            </a:r>
          </a:p>
          <a:p>
            <a:pPr algn="ctr"/>
            <a:r>
              <a:rPr lang="sl-SI" sz="1600" dirty="0" smtClean="0"/>
              <a:t>Ana Širnik</a:t>
            </a:r>
          </a:p>
          <a:p>
            <a:pPr algn="ctr"/>
            <a:r>
              <a:rPr lang="sl-SI" sz="1600" dirty="0" smtClean="0"/>
              <a:t>Nika Krivec</a:t>
            </a:r>
          </a:p>
          <a:p>
            <a:pPr algn="ctr"/>
            <a:r>
              <a:rPr lang="sl-SI" sz="1600" dirty="0" err="1" smtClean="0"/>
              <a:t>Valinea</a:t>
            </a:r>
            <a:r>
              <a:rPr lang="sl-SI" sz="1600" dirty="0" smtClean="0"/>
              <a:t> Sušec</a:t>
            </a:r>
          </a:p>
          <a:p>
            <a:pPr algn="ctr"/>
            <a:r>
              <a:rPr lang="sl-SI" sz="1600" dirty="0" smtClean="0"/>
              <a:t>Vesna Pušnik</a:t>
            </a:r>
          </a:p>
          <a:p>
            <a:pPr algn="ctr"/>
            <a:r>
              <a:rPr lang="sl-SI" sz="1600" dirty="0" smtClean="0"/>
              <a:t>Danilo Pušnik</a:t>
            </a:r>
          </a:p>
          <a:p>
            <a:pPr algn="ctr"/>
            <a:endParaRPr lang="sl-SI" sz="1600" dirty="0"/>
          </a:p>
        </p:txBody>
      </p:sp>
      <p:sp>
        <p:nvSpPr>
          <p:cNvPr id="13" name="PoljeZBesedilom 12"/>
          <p:cNvSpPr txBox="1"/>
          <p:nvPr/>
        </p:nvSpPr>
        <p:spPr>
          <a:xfrm>
            <a:off x="1985397" y="4654050"/>
            <a:ext cx="2270489" cy="1077218"/>
          </a:xfrm>
          <a:prstGeom prst="rect">
            <a:avLst/>
          </a:prstGeom>
          <a:noFill/>
        </p:spPr>
        <p:txBody>
          <a:bodyPr wrap="square" rtlCol="0">
            <a:spAutoFit/>
          </a:bodyPr>
          <a:lstStyle/>
          <a:p>
            <a:pPr algn="ctr"/>
            <a:r>
              <a:rPr lang="sl-SI" sz="1600" dirty="0" smtClean="0"/>
              <a:t>Vesna </a:t>
            </a:r>
            <a:r>
              <a:rPr lang="sl-SI" sz="1600" dirty="0" err="1" smtClean="0"/>
              <a:t>Matvos</a:t>
            </a:r>
            <a:r>
              <a:rPr lang="sl-SI" sz="1600" dirty="0" smtClean="0"/>
              <a:t>, vodja</a:t>
            </a:r>
          </a:p>
          <a:p>
            <a:pPr algn="ctr"/>
            <a:r>
              <a:rPr lang="sl-SI" sz="1600" dirty="0" smtClean="0"/>
              <a:t>Tjaša Javornik</a:t>
            </a:r>
          </a:p>
          <a:p>
            <a:pPr algn="ctr"/>
            <a:r>
              <a:rPr lang="sl-SI" sz="1600" dirty="0" smtClean="0"/>
              <a:t>Nina Tratnik</a:t>
            </a:r>
          </a:p>
          <a:p>
            <a:pPr algn="ctr"/>
            <a:r>
              <a:rPr lang="sl-SI" sz="1600" dirty="0" smtClean="0"/>
              <a:t>Nika </a:t>
            </a:r>
            <a:r>
              <a:rPr lang="sl-SI" sz="1600" dirty="0" err="1" smtClean="0"/>
              <a:t>Šapek</a:t>
            </a:r>
            <a:endParaRPr lang="sl-SI" sz="1600" dirty="0"/>
          </a:p>
        </p:txBody>
      </p:sp>
      <p:sp>
        <p:nvSpPr>
          <p:cNvPr id="14" name="PoljeZBesedilom 13"/>
          <p:cNvSpPr txBox="1"/>
          <p:nvPr/>
        </p:nvSpPr>
        <p:spPr>
          <a:xfrm>
            <a:off x="6126481" y="4721157"/>
            <a:ext cx="2428031" cy="1077218"/>
          </a:xfrm>
          <a:prstGeom prst="rect">
            <a:avLst/>
          </a:prstGeom>
          <a:noFill/>
        </p:spPr>
        <p:txBody>
          <a:bodyPr wrap="square" rtlCol="0">
            <a:spAutoFit/>
          </a:bodyPr>
          <a:lstStyle/>
          <a:p>
            <a:pPr algn="ctr"/>
            <a:r>
              <a:rPr lang="sl-SI" sz="1600" dirty="0" smtClean="0"/>
              <a:t>Andreja </a:t>
            </a:r>
            <a:r>
              <a:rPr lang="sl-SI" sz="1600" dirty="0" err="1" smtClean="0"/>
              <a:t>Marhat</a:t>
            </a:r>
            <a:r>
              <a:rPr lang="sl-SI" sz="1600" dirty="0" smtClean="0"/>
              <a:t>, vodja</a:t>
            </a:r>
          </a:p>
          <a:p>
            <a:pPr algn="ctr"/>
            <a:r>
              <a:rPr lang="sl-SI" sz="1600" dirty="0" smtClean="0"/>
              <a:t>Sara </a:t>
            </a:r>
            <a:r>
              <a:rPr lang="sl-SI" sz="1600" dirty="0" err="1" smtClean="0"/>
              <a:t>Jamer</a:t>
            </a:r>
            <a:endParaRPr lang="sl-SI" sz="1600" dirty="0" smtClean="0"/>
          </a:p>
          <a:p>
            <a:pPr algn="ctr"/>
            <a:r>
              <a:rPr lang="sl-SI" sz="1600" dirty="0" smtClean="0"/>
              <a:t>Mirjana Založnik</a:t>
            </a:r>
          </a:p>
          <a:p>
            <a:pPr algn="ctr"/>
            <a:r>
              <a:rPr lang="sl-SI" sz="1600" dirty="0" smtClean="0"/>
              <a:t>Vita Gnamuš</a:t>
            </a:r>
            <a:endParaRPr lang="sl-SI" sz="1600" dirty="0"/>
          </a:p>
        </p:txBody>
      </p:sp>
    </p:spTree>
    <p:extLst>
      <p:ext uri="{BB962C8B-B14F-4D97-AF65-F5344CB8AC3E}">
        <p14:creationId xmlns:p14="http://schemas.microsoft.com/office/powerpoint/2010/main" val="1833095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31275" y="234632"/>
            <a:ext cx="8596668" cy="835152"/>
          </a:xfrm>
        </p:spPr>
        <p:txBody>
          <a:bodyPr>
            <a:normAutofit/>
          </a:bodyPr>
          <a:lstStyle/>
          <a:p>
            <a:pPr algn="ctr"/>
            <a:r>
              <a:rPr lang="sl-SI" sz="4400" dirty="0" smtClean="0"/>
              <a:t>Kolektiv UP Natur</a:t>
            </a:r>
            <a:endParaRPr lang="sl-SI" sz="4400" dirty="0"/>
          </a:p>
        </p:txBody>
      </p:sp>
      <p:pic>
        <p:nvPicPr>
          <p:cNvPr id="4" name="Označba mest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9063" y="1069784"/>
            <a:ext cx="6837193" cy="5127895"/>
          </a:xfrm>
        </p:spPr>
      </p:pic>
    </p:spTree>
    <p:extLst>
      <p:ext uri="{BB962C8B-B14F-4D97-AF65-F5344CB8AC3E}">
        <p14:creationId xmlns:p14="http://schemas.microsoft.com/office/powerpoint/2010/main" val="1978006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TOP PONUDBA – krema s polžjo slino</a:t>
            </a:r>
            <a:endParaRPr lang="sl-SI" dirty="0"/>
          </a:p>
        </p:txBody>
      </p:sp>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1974" y="1739252"/>
            <a:ext cx="7747746" cy="4705109"/>
          </a:xfrm>
        </p:spPr>
      </p:pic>
    </p:spTree>
    <p:extLst>
      <p:ext uri="{BB962C8B-B14F-4D97-AF65-F5344CB8AC3E}">
        <p14:creationId xmlns:p14="http://schemas.microsoft.com/office/powerpoint/2010/main" val="4139649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u="sng" dirty="0" smtClean="0">
                <a:solidFill>
                  <a:schemeClr val="accent5">
                    <a:lumMod val="60000"/>
                    <a:lumOff val="40000"/>
                  </a:schemeClr>
                </a:solidFill>
              </a:rPr>
              <a:t>POSEBNA VALENTINOVA PONUDBA</a:t>
            </a:r>
            <a:endParaRPr lang="sl-SI" u="sng" dirty="0">
              <a:solidFill>
                <a:schemeClr val="accent5">
                  <a:lumMod val="60000"/>
                  <a:lumOff val="40000"/>
                </a:schemeClr>
              </a:solidFill>
            </a:endParaRPr>
          </a:p>
        </p:txBody>
      </p:sp>
      <p:sp>
        <p:nvSpPr>
          <p:cNvPr id="3" name="Označba mesta vsebine 2"/>
          <p:cNvSpPr>
            <a:spLocks noGrp="1"/>
          </p:cNvSpPr>
          <p:nvPr>
            <p:ph idx="1"/>
          </p:nvPr>
        </p:nvSpPr>
        <p:spPr>
          <a:xfrm>
            <a:off x="201846" y="1447357"/>
            <a:ext cx="10130874" cy="1186115"/>
          </a:xfrm>
        </p:spPr>
        <p:txBody>
          <a:bodyPr/>
          <a:lstStyle/>
          <a:p>
            <a:pPr marL="0" indent="0" algn="ctr">
              <a:buNone/>
            </a:pPr>
            <a:r>
              <a:rPr lang="sl-SI" sz="2800" dirty="0">
                <a:latin typeface="Informal Roman" panose="030604020304060B0204" pitchFamily="66" charset="0"/>
              </a:rPr>
              <a:t>Valentin poljube deli, zato pokloni darilo svojemu dragemu še ti in bosta srečna do konca dni!</a:t>
            </a:r>
          </a:p>
          <a:p>
            <a:endParaRPr lang="sl-SI" dirty="0"/>
          </a:p>
        </p:txBody>
      </p:sp>
      <p:pic>
        <p:nvPicPr>
          <p:cNvPr id="4" name="Slika 3"/>
          <p:cNvPicPr>
            <a:picLocks noChangeAspect="1"/>
          </p:cNvPicPr>
          <p:nvPr/>
        </p:nvPicPr>
        <p:blipFill rotWithShape="1">
          <a:blip r:embed="rId3">
            <a:extLst>
              <a:ext uri="{28A0092B-C50C-407E-A947-70E740481C1C}">
                <a14:useLocalDpi xmlns:a14="http://schemas.microsoft.com/office/drawing/2010/main" val="0"/>
              </a:ext>
            </a:extLst>
          </a:blip>
          <a:srcRect t="3581" r="9873"/>
          <a:stretch/>
        </p:blipFill>
        <p:spPr>
          <a:xfrm>
            <a:off x="6164388" y="3374137"/>
            <a:ext cx="5560099" cy="2523756"/>
          </a:xfrm>
          <a:prstGeom prst="rect">
            <a:avLst/>
          </a:prstGeom>
        </p:spPr>
      </p:pic>
      <p:pic>
        <p:nvPicPr>
          <p:cNvPr id="5" name="Slika 4"/>
          <p:cNvPicPr>
            <a:picLocks noChangeAspect="1"/>
          </p:cNvPicPr>
          <p:nvPr/>
        </p:nvPicPr>
        <p:blipFill rotWithShape="1">
          <a:blip r:embed="rId4">
            <a:extLst>
              <a:ext uri="{28A0092B-C50C-407E-A947-70E740481C1C}">
                <a14:useLocalDpi xmlns:a14="http://schemas.microsoft.com/office/drawing/2010/main" val="0"/>
              </a:ext>
            </a:extLst>
          </a:blip>
          <a:srcRect l="3431" t="4606" r="4414" b="2607"/>
          <a:stretch/>
        </p:blipFill>
        <p:spPr>
          <a:xfrm>
            <a:off x="365760" y="2861063"/>
            <a:ext cx="5321808" cy="2424169"/>
          </a:xfrm>
          <a:prstGeom prst="rect">
            <a:avLst/>
          </a:prstGeom>
        </p:spPr>
      </p:pic>
    </p:spTree>
    <p:extLst>
      <p:ext uri="{BB962C8B-B14F-4D97-AF65-F5344CB8AC3E}">
        <p14:creationId xmlns:p14="http://schemas.microsoft.com/office/powerpoint/2010/main" val="4080157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2974" y="108365"/>
            <a:ext cx="8596668" cy="730157"/>
          </a:xfrm>
        </p:spPr>
        <p:txBody>
          <a:bodyPr>
            <a:normAutofit/>
          </a:bodyPr>
          <a:lstStyle/>
          <a:p>
            <a:pPr algn="ctr"/>
            <a:r>
              <a:rPr lang="sl-SI" dirty="0" smtClean="0"/>
              <a:t>LINIJA ZA ŽENSKE –Nega telesa </a:t>
            </a:r>
            <a:endParaRPr lang="sl-SI" dirty="0"/>
          </a:p>
        </p:txBody>
      </p:sp>
      <p:pic>
        <p:nvPicPr>
          <p:cNvPr id="10" name="Slika 9"/>
          <p:cNvPicPr>
            <a:picLocks noChangeAspect="1"/>
          </p:cNvPicPr>
          <p:nvPr/>
        </p:nvPicPr>
        <p:blipFill rotWithShape="1">
          <a:blip r:embed="rId2">
            <a:extLst>
              <a:ext uri="{28A0092B-C50C-407E-A947-70E740481C1C}">
                <a14:useLocalDpi xmlns:a14="http://schemas.microsoft.com/office/drawing/2010/main" val="0"/>
              </a:ext>
            </a:extLst>
          </a:blip>
          <a:srcRect l="-9926" t="16583" r="-9448"/>
          <a:stretch/>
        </p:blipFill>
        <p:spPr>
          <a:xfrm>
            <a:off x="1828801" y="838522"/>
            <a:ext cx="5760719" cy="5856084"/>
          </a:xfrm>
          <a:prstGeom prst="rect">
            <a:avLst/>
          </a:prstGeom>
        </p:spPr>
      </p:pic>
    </p:spTree>
    <p:extLst>
      <p:ext uri="{BB962C8B-B14F-4D97-AF65-F5344CB8AC3E}">
        <p14:creationId xmlns:p14="http://schemas.microsoft.com/office/powerpoint/2010/main" val="4287560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Gladko">
  <a:themeElements>
    <a:clrScheme name="Gladk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Gladk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Po meri 2">
    <a:dk1>
      <a:sysClr val="windowText" lastClr="000000"/>
    </a:dk1>
    <a:lt1>
      <a:sysClr val="window" lastClr="FFFFFF"/>
    </a:lt1>
    <a:dk2>
      <a:srgbClr val="2C3C43"/>
    </a:dk2>
    <a:lt2>
      <a:srgbClr val="EBEBEB"/>
    </a:lt2>
    <a:accent1>
      <a:srgbClr val="932313"/>
    </a:accent1>
    <a:accent2>
      <a:srgbClr val="C42F1A"/>
    </a:accent2>
    <a:accent3>
      <a:srgbClr val="932313"/>
    </a:accent3>
    <a:accent4>
      <a:srgbClr val="C42F1A"/>
    </a:accent4>
    <a:accent5>
      <a:srgbClr val="C42F1A"/>
    </a:accent5>
    <a:accent6>
      <a:srgbClr val="932313"/>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Facet</Template>
  <TotalTime>488</TotalTime>
  <Words>329</Words>
  <Application>Microsoft Office PowerPoint</Application>
  <PresentationFormat>Širokozaslonsko</PresentationFormat>
  <Paragraphs>69</Paragraphs>
  <Slides>15</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15</vt:i4>
      </vt:variant>
    </vt:vector>
  </HeadingPairs>
  <TitlesOfParts>
    <vt:vector size="22" baseType="lpstr">
      <vt:lpstr>Arial</vt:lpstr>
      <vt:lpstr>Brush Script MT</vt:lpstr>
      <vt:lpstr>Informal Roman</vt:lpstr>
      <vt:lpstr>Trebuchet MS</vt:lpstr>
      <vt:lpstr>Wingdings</vt:lpstr>
      <vt:lpstr>Wingdings 3</vt:lpstr>
      <vt:lpstr>Gladko</vt:lpstr>
      <vt:lpstr>PowerPointova predstavitev</vt:lpstr>
      <vt:lpstr>PODATKI O PODJETJU</vt:lpstr>
      <vt:lpstr>PowerPointova predstavitev</vt:lpstr>
      <vt:lpstr>VIZIJA </vt:lpstr>
      <vt:lpstr>ORGANIZACIJA PODJETJA</vt:lpstr>
      <vt:lpstr>Kolektiv UP Natur</vt:lpstr>
      <vt:lpstr>TOP PONUDBA – krema s polžjo slino</vt:lpstr>
      <vt:lpstr>POSEBNA VALENTINOVA PONUDBA</vt:lpstr>
      <vt:lpstr>LINIJA ZA ŽENSKE –Nega telesa </vt:lpstr>
      <vt:lpstr>LINIJA ZA ŽENSKE – Nega obraza</vt:lpstr>
      <vt:lpstr>LINIJA ZA OBČUTLJIVO KOŽO</vt:lpstr>
      <vt:lpstr>LINIJA ZA MOŠKE</vt:lpstr>
      <vt:lpstr>DARILNI PAKETI</vt:lpstr>
      <vt:lpstr>KJE NAS NAJDETE?</vt:lpstr>
      <vt:lpstr>PODATKI O NAŠEM PODJETJU</vt:lpstr>
    </vt:vector>
  </TitlesOfParts>
  <Company>SC Slovenj Gradec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Uporabnik</dc:creator>
  <cp:lastModifiedBy>Ana</cp:lastModifiedBy>
  <cp:revision>34</cp:revision>
  <dcterms:created xsi:type="dcterms:W3CDTF">2017-11-29T11:21:13Z</dcterms:created>
  <dcterms:modified xsi:type="dcterms:W3CDTF">2018-01-29T13:16:59Z</dcterms:modified>
</cp:coreProperties>
</file>